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2" r:id="rId6"/>
    <p:sldId id="265" r:id="rId7"/>
    <p:sldId id="263" r:id="rId8"/>
    <p:sldId id="264" r:id="rId9"/>
    <p:sldId id="266" r:id="rId10"/>
    <p:sldId id="267"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328" r:id="rId25"/>
    <p:sldId id="329" r:id="rId26"/>
    <p:sldId id="330" r:id="rId27"/>
    <p:sldId id="282" r:id="rId28"/>
    <p:sldId id="283" r:id="rId29"/>
    <p:sldId id="284" r:id="rId30"/>
    <p:sldId id="331" r:id="rId31"/>
    <p:sldId id="332" r:id="rId32"/>
    <p:sldId id="333" r:id="rId33"/>
    <p:sldId id="334" r:id="rId34"/>
    <p:sldId id="285" r:id="rId35"/>
    <p:sldId id="286" r:id="rId36"/>
    <p:sldId id="287" r:id="rId37"/>
    <p:sldId id="288" r:id="rId38"/>
    <p:sldId id="336" r:id="rId39"/>
    <p:sldId id="335" r:id="rId40"/>
    <p:sldId id="289" r:id="rId41"/>
    <p:sldId id="290" r:id="rId42"/>
    <p:sldId id="337" r:id="rId43"/>
    <p:sldId id="338" r:id="rId44"/>
    <p:sldId id="339" r:id="rId45"/>
    <p:sldId id="340" r:id="rId46"/>
    <p:sldId id="341" r:id="rId47"/>
    <p:sldId id="342" r:id="rId48"/>
    <p:sldId id="291" r:id="rId49"/>
    <p:sldId id="292" r:id="rId50"/>
    <p:sldId id="343" r:id="rId51"/>
    <p:sldId id="344" r:id="rId52"/>
    <p:sldId id="293" r:id="rId53"/>
    <p:sldId id="294" r:id="rId54"/>
    <p:sldId id="345" r:id="rId55"/>
    <p:sldId id="295" r:id="rId56"/>
    <p:sldId id="296" r:id="rId57"/>
    <p:sldId id="297" r:id="rId58"/>
    <p:sldId id="346" r:id="rId59"/>
    <p:sldId id="298" r:id="rId60"/>
    <p:sldId id="304" r:id="rId61"/>
    <p:sldId id="305" r:id="rId62"/>
    <p:sldId id="306" r:id="rId63"/>
    <p:sldId id="307" r:id="rId64"/>
    <p:sldId id="308" r:id="rId65"/>
    <p:sldId id="309" r:id="rId66"/>
    <p:sldId id="310" r:id="rId67"/>
    <p:sldId id="315" r:id="rId68"/>
    <p:sldId id="316" r:id="rId69"/>
    <p:sldId id="317" r:id="rId70"/>
    <p:sldId id="318" r:id="rId71"/>
    <p:sldId id="319" r:id="rId72"/>
    <p:sldId id="303" r:id="rId73"/>
    <p:sldId id="299" r:id="rId74"/>
    <p:sldId id="302" r:id="rId75"/>
    <p:sldId id="313" r:id="rId76"/>
    <p:sldId id="300" r:id="rId77"/>
    <p:sldId id="324" r:id="rId78"/>
    <p:sldId id="325" r:id="rId79"/>
    <p:sldId id="301" r:id="rId80"/>
    <p:sldId id="314" r:id="rId81"/>
    <p:sldId id="311" r:id="rId82"/>
    <p:sldId id="312" r:id="rId83"/>
    <p:sldId id="320" r:id="rId84"/>
    <p:sldId id="321" r:id="rId85"/>
    <p:sldId id="322" r:id="rId86"/>
    <p:sldId id="323" r:id="rId87"/>
    <p:sldId id="327" r:id="rId88"/>
    <p:sldId id="347" r:id="rId89"/>
    <p:sldId id="326" r:id="rId9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86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0" autoAdjust="0"/>
    <p:restoredTop sz="94660"/>
  </p:normalViewPr>
  <p:slideViewPr>
    <p:cSldViewPr snapToGrid="0">
      <p:cViewPr varScale="1">
        <p:scale>
          <a:sx n="106" d="100"/>
          <a:sy n="106" d="100"/>
        </p:scale>
        <p:origin x="138"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AB1D864-0001-4631-B635-52BB40C47B1F}"/>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53D32913-BC6C-475F-88D0-010BF10DE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6743D066-EBF8-42FD-AACA-895BDFF19545}"/>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5" name="Нижний колонтитул 4">
            <a:extLst>
              <a:ext uri="{FF2B5EF4-FFF2-40B4-BE49-F238E27FC236}">
                <a16:creationId xmlns:a16="http://schemas.microsoft.com/office/drawing/2014/main" id="{4646F5BB-7830-43F8-80AF-C6082D12B9E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6C50E17-4991-46E2-9AD3-C2EAA2D4D679}"/>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3809553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C7A9C0-0456-4829-8493-D8BF4C4DF9D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4E65FBEB-017C-4A47-969C-2B27E83ADF12}"/>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DC4FE15-CE8B-43F0-83EC-838DB6C3854C}"/>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5" name="Нижний колонтитул 4">
            <a:extLst>
              <a:ext uri="{FF2B5EF4-FFF2-40B4-BE49-F238E27FC236}">
                <a16:creationId xmlns:a16="http://schemas.microsoft.com/office/drawing/2014/main" id="{8653EDC2-F779-47EF-AAE5-7A49EF2930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CAA63BF-89FF-44DE-BE18-2A7017310C27}"/>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3821541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A5296BFE-7510-4488-A2E0-8E689D51FE8D}"/>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631FC335-33E0-4DAD-B4B0-2833066B566A}"/>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BFB204D-5D1C-4479-B0D3-745946DC69AF}"/>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5" name="Нижний колонтитул 4">
            <a:extLst>
              <a:ext uri="{FF2B5EF4-FFF2-40B4-BE49-F238E27FC236}">
                <a16:creationId xmlns:a16="http://schemas.microsoft.com/office/drawing/2014/main" id="{C8C761FE-2FEA-4DC7-B845-4670A088E70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BC81AA0-051B-4FF3-8229-16BC2ED90BDE}"/>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2432588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5F84715-B5EF-40BB-AC1F-47735EADC3C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B96353D-568A-444A-AEF0-314CC362CB85}"/>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C53A8D7-335D-4D0F-8044-D02E559822D0}"/>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5" name="Нижний колонтитул 4">
            <a:extLst>
              <a:ext uri="{FF2B5EF4-FFF2-40B4-BE49-F238E27FC236}">
                <a16:creationId xmlns:a16="http://schemas.microsoft.com/office/drawing/2014/main" id="{B019C218-EDE2-4BB6-B542-CC5AFC6F42A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4A5B122-BE4B-4FCA-81E9-CF045E62D3EE}"/>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1063484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38E6BB7-8313-4454-BED2-96518C0F6B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1714E797-5639-48FD-A5DC-B583D2565B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E90BEF9E-D41D-4C84-9E96-87E77FBA4C22}"/>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5" name="Нижний колонтитул 4">
            <a:extLst>
              <a:ext uri="{FF2B5EF4-FFF2-40B4-BE49-F238E27FC236}">
                <a16:creationId xmlns:a16="http://schemas.microsoft.com/office/drawing/2014/main" id="{495D6DF0-CDF4-4F14-926B-6ABBBF3AE75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B498549-3734-4DFC-A136-A6CF2B0B7B8B}"/>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223198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756B94-C33A-494D-A037-F740C98FD6A2}"/>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12D9709B-3785-4245-AF87-58383945FF19}"/>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8D4C42EF-726F-4DC9-9C70-759D61BB27D1}"/>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FD799040-0227-4A38-8D64-22A6E4C43EFF}"/>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6" name="Нижний колонтитул 5">
            <a:extLst>
              <a:ext uri="{FF2B5EF4-FFF2-40B4-BE49-F238E27FC236}">
                <a16:creationId xmlns:a16="http://schemas.microsoft.com/office/drawing/2014/main" id="{C60F9C82-5BC1-46C0-A0A3-972BB03929C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0BCC6DF-E7B9-4F19-A004-29C3A23EF50D}"/>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2402750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7B4FCB-DC1E-4850-BDBE-B2EACAE73DE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89EA5E3D-E030-419D-A5F2-6BED0E43C1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75923094-3254-4E0B-828D-AFF428876F42}"/>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8AAD31A-1038-4FEA-AE99-E43A8977A3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ED0CBE3C-1B8C-4CD6-8B03-11C1BACD3908}"/>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94F3907A-114E-4D3A-AFB9-A33CD0061F43}"/>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8" name="Нижний колонтитул 7">
            <a:extLst>
              <a:ext uri="{FF2B5EF4-FFF2-40B4-BE49-F238E27FC236}">
                <a16:creationId xmlns:a16="http://schemas.microsoft.com/office/drawing/2014/main" id="{C451CCA6-6972-4D56-B4A4-4D0F4C7CD196}"/>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08BCBD06-E418-433A-9CAB-9F001949E438}"/>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1437828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31B43D-701F-461C-8E75-6A9D272250F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508F2A49-0BF0-401F-858A-5681757849A1}"/>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4" name="Нижний колонтитул 3">
            <a:extLst>
              <a:ext uri="{FF2B5EF4-FFF2-40B4-BE49-F238E27FC236}">
                <a16:creationId xmlns:a16="http://schemas.microsoft.com/office/drawing/2014/main" id="{768CDB89-2CDC-49B4-8F51-5BCE8789B24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AE5E5C6-BFE1-4578-8282-566C0C24C533}"/>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2591108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C75970DC-06AB-42DD-A3F1-0DE862BBEA67}"/>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3" name="Нижний колонтитул 2">
            <a:extLst>
              <a:ext uri="{FF2B5EF4-FFF2-40B4-BE49-F238E27FC236}">
                <a16:creationId xmlns:a16="http://schemas.microsoft.com/office/drawing/2014/main" id="{C231A72F-D1F8-4484-A4CB-D20856C3F2D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B32F9936-25EC-4776-95DA-B2238F5C4C59}"/>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2812301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A97A488-0E15-4A43-81A5-2F48F9FA5EC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2915D27A-8867-4DD6-B06F-ADD9E586BA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F33D9859-81AD-423D-9C6C-C342E12530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B1236857-9486-420B-A5DE-B45D711FE04F}"/>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6" name="Нижний колонтитул 5">
            <a:extLst>
              <a:ext uri="{FF2B5EF4-FFF2-40B4-BE49-F238E27FC236}">
                <a16:creationId xmlns:a16="http://schemas.microsoft.com/office/drawing/2014/main" id="{6E0F6D70-8FAD-492E-8C94-7FA25A1D07B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E989F10-CE27-40F8-B40B-9941FF1DF529}"/>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1960473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98A9F2-318E-496C-AD38-7CC29338C05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15C0A50-41EF-4DF7-B650-ABA813E15C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0FBC40FF-A2BC-4F72-A5AD-5A7605AB87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0B0EF5C-8D66-40F7-89E0-1312B6EE662C}"/>
              </a:ext>
            </a:extLst>
          </p:cNvPr>
          <p:cNvSpPr>
            <a:spLocks noGrp="1"/>
          </p:cNvSpPr>
          <p:nvPr>
            <p:ph type="dt" sz="half" idx="10"/>
          </p:nvPr>
        </p:nvSpPr>
        <p:spPr/>
        <p:txBody>
          <a:bodyPr/>
          <a:lstStyle/>
          <a:p>
            <a:fld id="{E7F40C28-4525-42F8-87F5-2FF9892F3D23}" type="datetimeFigureOut">
              <a:rPr lang="ru-RU" smtClean="0"/>
              <a:t>22.07.2023</a:t>
            </a:fld>
            <a:endParaRPr lang="ru-RU"/>
          </a:p>
        </p:txBody>
      </p:sp>
      <p:sp>
        <p:nvSpPr>
          <p:cNvPr id="6" name="Нижний колонтитул 5">
            <a:extLst>
              <a:ext uri="{FF2B5EF4-FFF2-40B4-BE49-F238E27FC236}">
                <a16:creationId xmlns:a16="http://schemas.microsoft.com/office/drawing/2014/main" id="{D8D1F6D4-0A0B-4334-8A41-D0538274AA6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5A14C41-21BC-43DD-BCA9-7AFCE8FAD096}"/>
              </a:ext>
            </a:extLst>
          </p:cNvPr>
          <p:cNvSpPr>
            <a:spLocks noGrp="1"/>
          </p:cNvSpPr>
          <p:nvPr>
            <p:ph type="sldNum" sz="quarter" idx="12"/>
          </p:nvPr>
        </p:nvSpPr>
        <p:spPr/>
        <p:txBody>
          <a:bodyPr/>
          <a:lstStyle/>
          <a:p>
            <a:fld id="{3A023FD4-F874-42BF-93E1-F556B7F6F54B}" type="slidenum">
              <a:rPr lang="ru-RU" smtClean="0"/>
              <a:t>‹#›</a:t>
            </a:fld>
            <a:endParaRPr lang="ru-RU"/>
          </a:p>
        </p:txBody>
      </p:sp>
    </p:spTree>
    <p:extLst>
      <p:ext uri="{BB962C8B-B14F-4D97-AF65-F5344CB8AC3E}">
        <p14:creationId xmlns:p14="http://schemas.microsoft.com/office/powerpoint/2010/main" val="61709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F8580DB-0F7F-4DA7-9DEA-785AC8DDA6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B5F11AD2-F2BF-42AA-A514-07152F5D16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3B695D7-8459-49A3-8596-F544F7964B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F40C28-4525-42F8-87F5-2FF9892F3D23}" type="datetimeFigureOut">
              <a:rPr lang="ru-RU" smtClean="0"/>
              <a:t>22.07.2023</a:t>
            </a:fld>
            <a:endParaRPr lang="ru-RU"/>
          </a:p>
        </p:txBody>
      </p:sp>
      <p:sp>
        <p:nvSpPr>
          <p:cNvPr id="5" name="Нижний колонтитул 4">
            <a:extLst>
              <a:ext uri="{FF2B5EF4-FFF2-40B4-BE49-F238E27FC236}">
                <a16:creationId xmlns:a16="http://schemas.microsoft.com/office/drawing/2014/main" id="{58281000-A894-4E80-A010-FEA2FCDA37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BCC517EE-FA40-414E-AD79-9377525A95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023FD4-F874-42BF-93E1-F556B7F6F54B}" type="slidenum">
              <a:rPr lang="ru-RU" smtClean="0"/>
              <a:t>‹#›</a:t>
            </a:fld>
            <a:endParaRPr lang="ru-RU"/>
          </a:p>
        </p:txBody>
      </p:sp>
    </p:spTree>
    <p:extLst>
      <p:ext uri="{BB962C8B-B14F-4D97-AF65-F5344CB8AC3E}">
        <p14:creationId xmlns:p14="http://schemas.microsoft.com/office/powerpoint/2010/main" val="3196911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s://login.consultant.ru/link/?req=doc&amp;base=LAW&amp;n=147435&amp;dst=497&amp;field=134&amp;date=22.07.2023"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s://login.consultant.ru/link/?req=doc&amp;base=LAW&amp;n=126772&amp;dst=100594&amp;field=134&amp;date=22.07.2023"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s://login.consultant.ru/link/?req=doc&amp;base=LAW&amp;n=121318&amp;dst=100594&amp;field=134&amp;date=22.07.2023"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hyperlink" Target="https://cloud.consultant.ru/cloud/cgi/online.cgi?ref=A32C2EB5423C0A4AE29EED439767BA972738EFBD0687B9C49148EA5CB3AF030875CCE820ECF6B77EZ52CM"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hyperlink" Target="https://cloud.consultant.ru/cloud/cgi/online.cgi?ref=1B2D2891D050C50AD0056B1D1A00F2FB00AE3FE659DDB6E94768D6ACB1A0ABE540605B33E05893AE396A40E81D1B3027B26F1AC92FDDmFM" TargetMode="Externa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hyperlink" Target="https://cloud.consultant.ru/cloud/cgi/online.cgi?ref=850635163DC6E6CE69349328B085F3D7001C31D36103D30F78B66B22C2A5979CDEA6B6A10E3A10834CCFEDF02BA64356122BD0E53DpAm7M"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7501812" y="587840"/>
            <a:ext cx="4058817" cy="530910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839754" y="1045028"/>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1073020" y="2249756"/>
            <a:ext cx="5131837" cy="1384995"/>
          </a:xfrm>
          <a:prstGeom prst="rect">
            <a:avLst/>
          </a:prstGeom>
          <a:noFill/>
        </p:spPr>
        <p:txBody>
          <a:bodyPr wrap="square" rtlCol="0">
            <a:spAutoFit/>
          </a:bodyPr>
          <a:lstStyle/>
          <a:p>
            <a:r>
              <a:rPr lang="ru-RU" sz="2800" dirty="0">
                <a:solidFill>
                  <a:schemeClr val="accent2"/>
                </a:solidFill>
              </a:rPr>
              <a:t>Увольнение сотрудников </a:t>
            </a:r>
          </a:p>
          <a:p>
            <a:r>
              <a:rPr lang="ru-RU" sz="2800" dirty="0">
                <a:solidFill>
                  <a:schemeClr val="accent2"/>
                </a:solidFill>
              </a:rPr>
              <a:t>в коммерческих и государственных организациях</a:t>
            </a:r>
          </a:p>
        </p:txBody>
      </p:sp>
      <p:cxnSp>
        <p:nvCxnSpPr>
          <p:cNvPr id="11" name="Прямая соединительная линия 10">
            <a:extLst>
              <a:ext uri="{FF2B5EF4-FFF2-40B4-BE49-F238E27FC236}">
                <a16:creationId xmlns:a16="http://schemas.microsoft.com/office/drawing/2014/main" id="{084EC441-E0A0-4E46-897B-08B2DBB98B0E}"/>
              </a:ext>
            </a:extLst>
          </p:cNvPr>
          <p:cNvCxnSpPr>
            <a:cxnSpLocks/>
          </p:cNvCxnSpPr>
          <p:nvPr/>
        </p:nvCxnSpPr>
        <p:spPr>
          <a:xfrm>
            <a:off x="908178" y="553616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87AFCF03-0F50-4910-9442-47434B8C9FBB}"/>
              </a:ext>
            </a:extLst>
          </p:cNvPr>
          <p:cNvSpPr txBox="1"/>
          <p:nvPr/>
        </p:nvSpPr>
        <p:spPr>
          <a:xfrm>
            <a:off x="1268963" y="5187820"/>
            <a:ext cx="5458408" cy="369332"/>
          </a:xfrm>
          <a:prstGeom prst="rect">
            <a:avLst/>
          </a:prstGeom>
          <a:noFill/>
        </p:spPr>
        <p:txBody>
          <a:bodyPr wrap="square" rtlCol="0">
            <a:spAutoFit/>
          </a:bodyPr>
          <a:lstStyle/>
          <a:p>
            <a:r>
              <a:rPr lang="ru-RU" dirty="0"/>
              <a:t>Адвокат Гриценко Ирина Юрьевна </a:t>
            </a:r>
          </a:p>
        </p:txBody>
      </p:sp>
      <p:pic>
        <p:nvPicPr>
          <p:cNvPr id="3" name="Рисунок 2">
            <a:extLst>
              <a:ext uri="{FF2B5EF4-FFF2-40B4-BE49-F238E27FC236}">
                <a16:creationId xmlns:a16="http://schemas.microsoft.com/office/drawing/2014/main" id="{807B84D4-D2CA-474B-849C-7B4A79ABD9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4589" y="1413298"/>
            <a:ext cx="3163084" cy="3406252"/>
          </a:xfrm>
          <a:prstGeom prst="rect">
            <a:avLst/>
          </a:prstGeom>
        </p:spPr>
      </p:pic>
    </p:spTree>
    <p:extLst>
      <p:ext uri="{BB962C8B-B14F-4D97-AF65-F5344CB8AC3E}">
        <p14:creationId xmlns:p14="http://schemas.microsoft.com/office/powerpoint/2010/main" val="2893862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88752" y="1107378"/>
            <a:ext cx="11214496" cy="5262979"/>
          </a:xfrm>
          <a:prstGeom prst="rect">
            <a:avLst/>
          </a:prstGeom>
          <a:noFill/>
        </p:spPr>
        <p:txBody>
          <a:bodyPr wrap="square" rtlCol="0">
            <a:spAutoFit/>
          </a:bodyPr>
          <a:lstStyle/>
          <a:p>
            <a:r>
              <a:rPr lang="ru-RU" sz="2400" dirty="0">
                <a:solidFill>
                  <a:schemeClr val="accent2"/>
                </a:solidFill>
              </a:rPr>
              <a:t>Самый сложный и злободневный вопрос! </a:t>
            </a:r>
          </a:p>
          <a:p>
            <a:endParaRPr lang="ru-RU" sz="2400" dirty="0">
              <a:solidFill>
                <a:schemeClr val="accent2"/>
              </a:solidFill>
            </a:endParaRPr>
          </a:p>
          <a:p>
            <a:r>
              <a:rPr lang="ru-RU" sz="2400" dirty="0">
                <a:solidFill>
                  <a:schemeClr val="accent2"/>
                </a:solidFill>
              </a:rPr>
              <a:t>Сюда входят в первую очередь случаи, когда Работник не прошел испытательный срок. </a:t>
            </a:r>
          </a:p>
          <a:p>
            <a:endParaRPr lang="ru-RU" sz="2400" dirty="0">
              <a:solidFill>
                <a:schemeClr val="accent2"/>
              </a:solidFill>
            </a:endParaRPr>
          </a:p>
          <a:p>
            <a:r>
              <a:rPr lang="ru-RU" sz="2400" dirty="0"/>
              <a:t>Статья 71 ТК: </a:t>
            </a:r>
          </a:p>
          <a:p>
            <a:r>
              <a:rPr lang="ru-RU" sz="2400" dirty="0"/>
              <a:t>При неудовлетворительном результате испытания работодатель имеет право до истечения срока испытания расторгнуть трудовой договор с работником, предупредив его об этом </a:t>
            </a:r>
            <a:r>
              <a:rPr lang="ru-RU" sz="2400" b="1" dirty="0"/>
              <a:t>в письменной форме не позднее чем за </a:t>
            </a:r>
            <a:r>
              <a:rPr lang="ru-RU" sz="2400" b="1" u="sng" dirty="0"/>
              <a:t>три дня </a:t>
            </a:r>
            <a:r>
              <a:rPr lang="ru-RU" sz="2400" dirty="0"/>
              <a:t>с указанием причин, послуживших основанием для признания этого работника не выдержавшим испытание. </a:t>
            </a:r>
          </a:p>
          <a:p>
            <a:r>
              <a:rPr lang="ru-RU" sz="2400" dirty="0"/>
              <a:t>Решение работодателя работник имеет право обжаловать в суд.</a:t>
            </a:r>
          </a:p>
          <a:p>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Работник не прошел испытательный срок</a:t>
            </a:r>
          </a:p>
        </p:txBody>
      </p:sp>
    </p:spTree>
    <p:extLst>
      <p:ext uri="{BB962C8B-B14F-4D97-AF65-F5344CB8AC3E}">
        <p14:creationId xmlns:p14="http://schemas.microsoft.com/office/powerpoint/2010/main" val="2934643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4531" y="925112"/>
            <a:ext cx="11214496" cy="6370975"/>
          </a:xfrm>
          <a:prstGeom prst="rect">
            <a:avLst/>
          </a:prstGeom>
          <a:noFill/>
        </p:spPr>
        <p:txBody>
          <a:bodyPr wrap="square" rtlCol="0">
            <a:spAutoFit/>
          </a:bodyPr>
          <a:lstStyle/>
          <a:p>
            <a:r>
              <a:rPr lang="ru-RU" sz="2400" b="1" dirty="0">
                <a:solidFill>
                  <a:schemeClr val="accent2"/>
                </a:solidFill>
              </a:rPr>
              <a:t>Что важно знать. </a:t>
            </a:r>
          </a:p>
          <a:p>
            <a:endParaRPr lang="ru-RU" sz="2400" dirty="0">
              <a:solidFill>
                <a:schemeClr val="accent2"/>
              </a:solidFill>
            </a:endParaRPr>
          </a:p>
          <a:p>
            <a:pPr marL="457200" indent="-457200">
              <a:buAutoNum type="arabicPeriod"/>
            </a:pPr>
            <a:r>
              <a:rPr lang="ru-RU" sz="2400" dirty="0">
                <a:solidFill>
                  <a:schemeClr val="accent2"/>
                </a:solidFill>
              </a:rPr>
              <a:t>В договоре при приеме на работу необходимо указывать испытательный срок. Отсутствие этого пункта автоматически лишает работодателя права уволить сотрудника в период испытательного срока, так как скор считается не установленным. Ссылка на устные договоренности и локальные акты организации не применима.</a:t>
            </a:r>
          </a:p>
          <a:p>
            <a:pPr marL="457200" indent="-457200">
              <a:buAutoNum type="arabicPeriod"/>
            </a:pPr>
            <a:endParaRPr lang="ru-RU" sz="2400" dirty="0">
              <a:solidFill>
                <a:schemeClr val="accent2"/>
              </a:solidFill>
            </a:endParaRPr>
          </a:p>
          <a:p>
            <a:pPr marL="457200" indent="-457200">
              <a:buFont typeface="+mj-lt"/>
              <a:buAutoNum type="arabicPeriod"/>
            </a:pPr>
            <a:r>
              <a:rPr lang="ru-RU" sz="2400" dirty="0">
                <a:solidFill>
                  <a:schemeClr val="accent2"/>
                </a:solidFill>
              </a:rPr>
              <a:t>Если  сотрудник не подходит для выполнения работы, не тяните и увольняйте. Если вы пропустите испытательный срок, «задней датой» уволить не удастся. </a:t>
            </a:r>
          </a:p>
          <a:p>
            <a:endParaRPr lang="ru-RU" sz="2400" dirty="0">
              <a:solidFill>
                <a:schemeClr val="accent2"/>
              </a:solidFill>
            </a:endParaRPr>
          </a:p>
          <a:p>
            <a:pPr lvl="1"/>
            <a:r>
              <a:rPr lang="ru-RU" sz="2400" dirty="0"/>
              <a:t>Согласно статье 71 ТК: </a:t>
            </a:r>
          </a:p>
          <a:p>
            <a:pPr lvl="1"/>
            <a:r>
              <a:rPr lang="ru-RU" sz="2400" dirty="0"/>
              <a:t>Если срок испытания истек, а работник продолжает работу, то он считается выдержавшим испытание и последующее расторжение трудового договора допускается только на общих основаниях.</a:t>
            </a: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Работник не прошел испытательный срок</a:t>
            </a:r>
          </a:p>
        </p:txBody>
      </p:sp>
    </p:spTree>
    <p:extLst>
      <p:ext uri="{BB962C8B-B14F-4D97-AF65-F5344CB8AC3E}">
        <p14:creationId xmlns:p14="http://schemas.microsoft.com/office/powerpoint/2010/main" val="2934372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4531" y="925112"/>
            <a:ext cx="11214496" cy="7109639"/>
          </a:xfrm>
          <a:prstGeom prst="rect">
            <a:avLst/>
          </a:prstGeom>
          <a:noFill/>
        </p:spPr>
        <p:txBody>
          <a:bodyPr wrap="square" rtlCol="0">
            <a:spAutoFit/>
          </a:bodyPr>
          <a:lstStyle/>
          <a:p>
            <a:r>
              <a:rPr lang="ru-RU" sz="2400" b="1" dirty="0">
                <a:solidFill>
                  <a:schemeClr val="accent2"/>
                </a:solidFill>
              </a:rPr>
              <a:t>Что важно знать. </a:t>
            </a:r>
          </a:p>
          <a:p>
            <a:endParaRPr lang="ru-RU" sz="2400" dirty="0">
              <a:solidFill>
                <a:schemeClr val="accent2"/>
              </a:solidFill>
            </a:endParaRPr>
          </a:p>
          <a:p>
            <a:r>
              <a:rPr lang="ru-RU" sz="2400" dirty="0">
                <a:solidFill>
                  <a:schemeClr val="accent2"/>
                </a:solidFill>
              </a:rPr>
              <a:t>3. Когда решили увольнять, надо оформить причину увольнения соответствующими документами.</a:t>
            </a:r>
          </a:p>
          <a:p>
            <a:endParaRPr lang="ru-RU" sz="2400" dirty="0">
              <a:solidFill>
                <a:schemeClr val="accent2"/>
              </a:solidFill>
            </a:endParaRPr>
          </a:p>
          <a:p>
            <a:r>
              <a:rPr lang="ru-RU" sz="2400" dirty="0">
                <a:solidFill>
                  <a:schemeClr val="accent2"/>
                </a:solidFill>
              </a:rPr>
              <a:t>Это </a:t>
            </a:r>
            <a:r>
              <a:rPr lang="ru-RU" sz="2400" b="1" u="sng" dirty="0">
                <a:solidFill>
                  <a:schemeClr val="accent2"/>
                </a:solidFill>
              </a:rPr>
              <a:t>не может </a:t>
            </a:r>
            <a:r>
              <a:rPr lang="ru-RU" sz="2400" dirty="0">
                <a:solidFill>
                  <a:schemeClr val="accent2"/>
                </a:solidFill>
              </a:rPr>
              <a:t>быть сказано исключительно «на словах»!</a:t>
            </a:r>
          </a:p>
          <a:p>
            <a:endParaRPr lang="ru-RU" sz="2400" dirty="0">
              <a:solidFill>
                <a:schemeClr val="accent2"/>
              </a:solidFill>
            </a:endParaRPr>
          </a:p>
          <a:p>
            <a:r>
              <a:rPr lang="ru-RU" sz="2400" dirty="0">
                <a:solidFill>
                  <a:schemeClr val="accent2"/>
                </a:solidFill>
              </a:rPr>
              <a:t>Предлагаемый алгоритм: </a:t>
            </a:r>
          </a:p>
          <a:p>
            <a:endParaRPr lang="ru-RU" sz="2400" dirty="0">
              <a:solidFill>
                <a:schemeClr val="accent2"/>
              </a:solidFill>
            </a:endParaRPr>
          </a:p>
          <a:p>
            <a:pPr marL="342900" indent="-342900">
              <a:buFontTx/>
              <a:buChar char="-"/>
            </a:pPr>
            <a:r>
              <a:rPr lang="ru-RU" sz="2400" dirty="0">
                <a:solidFill>
                  <a:schemeClr val="accent2"/>
                </a:solidFill>
              </a:rPr>
              <a:t>Докладная записка от руководителя подразделения, в котором трудится сотрудник, принятый на работы с испытательным сроком, с указанием конкретных нарушений в его работе;</a:t>
            </a:r>
          </a:p>
          <a:p>
            <a:pPr marL="342900" indent="-342900">
              <a:buFontTx/>
              <a:buChar char="-"/>
            </a:pPr>
            <a:r>
              <a:rPr lang="ru-RU" sz="2400" dirty="0">
                <a:solidFill>
                  <a:schemeClr val="accent2"/>
                </a:solidFill>
              </a:rPr>
              <a:t>Получение объяснения от работника;</a:t>
            </a:r>
          </a:p>
          <a:p>
            <a:pPr marL="342900" indent="-342900">
              <a:buFontTx/>
              <a:buChar char="-"/>
            </a:pPr>
            <a:r>
              <a:rPr lang="ru-RU" sz="2400" dirty="0">
                <a:solidFill>
                  <a:schemeClr val="accent2"/>
                </a:solidFill>
              </a:rPr>
              <a:t>Приказ руководителя; </a:t>
            </a:r>
          </a:p>
          <a:p>
            <a:pPr marL="342900" indent="-342900">
              <a:buFontTx/>
              <a:buChar char="-"/>
            </a:pPr>
            <a:r>
              <a:rPr lang="ru-RU" sz="2400" dirty="0">
                <a:solidFill>
                  <a:schemeClr val="accent2"/>
                </a:solidFill>
              </a:rPr>
              <a:t>Уведомление о расторжении договора в период испытательного срока. </a:t>
            </a: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Работник не прошел испытательный срок</a:t>
            </a:r>
          </a:p>
        </p:txBody>
      </p:sp>
    </p:spTree>
    <p:extLst>
      <p:ext uri="{BB962C8B-B14F-4D97-AF65-F5344CB8AC3E}">
        <p14:creationId xmlns:p14="http://schemas.microsoft.com/office/powerpoint/2010/main" val="1125146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88752" y="1201838"/>
            <a:ext cx="11214496" cy="4524315"/>
          </a:xfrm>
          <a:prstGeom prst="rect">
            <a:avLst/>
          </a:prstGeom>
          <a:noFill/>
        </p:spPr>
        <p:txBody>
          <a:bodyPr wrap="square" rtlCol="0">
            <a:spAutoFit/>
          </a:bodyPr>
          <a:lstStyle/>
          <a:p>
            <a:r>
              <a:rPr lang="ru-RU" sz="2400" b="1" dirty="0">
                <a:solidFill>
                  <a:schemeClr val="accent2"/>
                </a:solidFill>
              </a:rPr>
              <a:t>Что важно знать. </a:t>
            </a:r>
          </a:p>
          <a:p>
            <a:endParaRPr lang="ru-RU" sz="2400" dirty="0">
              <a:solidFill>
                <a:schemeClr val="accent2"/>
              </a:solidFill>
            </a:endParaRPr>
          </a:p>
          <a:p>
            <a:r>
              <a:rPr lang="ru-RU" sz="2400" dirty="0">
                <a:solidFill>
                  <a:schemeClr val="accent2"/>
                </a:solidFill>
              </a:rPr>
              <a:t>4. Необходимо уведомить сотрудника не менее чем за 3 дня до увольнения. Это важный процессуальный вопрос. Его несоблюдение приводит к восстановлению сотрудника на рабочем месте. </a:t>
            </a:r>
          </a:p>
          <a:p>
            <a:endParaRPr lang="ru-RU" sz="2400" dirty="0">
              <a:solidFill>
                <a:schemeClr val="accent2"/>
              </a:solidFill>
            </a:endParaRPr>
          </a:p>
          <a:p>
            <a:r>
              <a:rPr lang="ru-RU" sz="2400" dirty="0">
                <a:solidFill>
                  <a:schemeClr val="accent2"/>
                </a:solidFill>
              </a:rPr>
              <a:t>PS я придерживаюсь мнения, что если нет конфликта, просто попросите сотрудника написать заявление об увольнении по собственному желанию. </a:t>
            </a: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Работник не прошел испытательный срок</a:t>
            </a:r>
          </a:p>
        </p:txBody>
      </p:sp>
    </p:spTree>
    <p:extLst>
      <p:ext uri="{BB962C8B-B14F-4D97-AF65-F5344CB8AC3E}">
        <p14:creationId xmlns:p14="http://schemas.microsoft.com/office/powerpoint/2010/main" val="2293294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C74BC7ED-6DEF-4ED4-974A-D9DC72A006AF}"/>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607810"/>
            <a:ext cx="11214496" cy="7017306"/>
          </a:xfrm>
          <a:prstGeom prst="rect">
            <a:avLst/>
          </a:prstGeom>
          <a:noFill/>
        </p:spPr>
        <p:txBody>
          <a:bodyPr wrap="square" rtlCol="0">
            <a:spAutoFit/>
          </a:bodyPr>
          <a:lstStyle/>
          <a:p>
            <a:pPr algn="just"/>
            <a:r>
              <a:rPr lang="ru-RU" dirty="0"/>
              <a:t>	Определение Судебной коллегии по гражданским делам Верховного Суда Российской Федерации от 29.07.2019 N 34-КГ19-3</a:t>
            </a:r>
          </a:p>
          <a:p>
            <a:pPr algn="just"/>
            <a:r>
              <a:rPr lang="ru-RU" dirty="0"/>
              <a:t>	Требование: О восстановлении на работе, взыскании заработной платы за время вынужденного прогула, компенсации морального вреда.</a:t>
            </a:r>
          </a:p>
          <a:p>
            <a:pPr algn="just"/>
            <a:r>
              <a:rPr lang="ru-RU" dirty="0"/>
              <a:t>Фактические обстоятельства: </a:t>
            </a:r>
          </a:p>
          <a:p>
            <a:pPr algn="just"/>
            <a:r>
              <a:rPr lang="ru-RU" dirty="0"/>
              <a:t>	Судом установлено и из материалов дела следует, что 17 апреля 2017 г. Ищенко И.А. была принята на работу в ГОБУ "Центр информационных технологий по Мурманской области" на должность ведущего инженера отдела информационных систем, с ней 17 апреля 2017 г. заключен трудовой договор N 17/17 на неопределенный срок с испытательным сроком на 3 месяца.</a:t>
            </a:r>
          </a:p>
          <a:p>
            <a:pPr algn="just"/>
            <a:r>
              <a:rPr lang="ru-RU" dirty="0"/>
              <a:t>	11 июля 2017 г. Ищенко И.А. была уведомлена об увольнении в связи с неудовлетворительным результатом испытания ввиду неисполнения работником в полном объеме своих должностных обязанностей.</a:t>
            </a:r>
          </a:p>
          <a:p>
            <a:pPr algn="just"/>
            <a:r>
              <a:rPr lang="ru-RU" dirty="0"/>
              <a:t>	Приказом ГОБУ "Центр информационных технологий по Мурманской области" от 13 июля 2017 г. N 31-лс Ищенко И.А. уволена с работы с 14 июля 2017 г. по части 1 статьи 71 Трудового кодекса Российской Федерации в связи с неудовлетворительным результатом испытания.</a:t>
            </a:r>
          </a:p>
          <a:p>
            <a:pPr algn="just"/>
            <a:r>
              <a:rPr lang="ru-RU" dirty="0"/>
              <a:t>	Считая увольнение незаконным, Ищенко И.А. в июле 2017 года обратилась в прокуратуру Октябрьского административного округа г. Мурманска с заявлением о нарушении ГОБУ "Центр информационных технологий по Мурманской области" трудового законодательства.</a:t>
            </a:r>
          </a:p>
          <a:p>
            <a:r>
              <a:rPr lang="ru-RU" b="1" dirty="0"/>
              <a:t>судом первой и апелляционной инстанции отказано в связи с пропуском срока на подачу жалобы в суд. </a:t>
            </a:r>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Работник не прошел испытательный срок</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 </a:t>
            </a:r>
            <a:r>
              <a:rPr lang="ru-RU" b="1" dirty="0">
                <a:latin typeface="Calibri" panose="020F0502020204030204" pitchFamily="34" charset="0"/>
                <a:ea typeface="Calibri" panose="020F0502020204030204" pitchFamily="34" charset="0"/>
                <a:cs typeface="Times New Roman" panose="02020603050405020304" pitchFamily="18" charset="0"/>
              </a:rPr>
              <a:t>Работник не прошел испытательный срок (У-001)</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517FB0F6-B9E7-432A-8A92-D452C5B77BA0}"/>
              </a:ext>
            </a:extLst>
          </p:cNvPr>
          <p:cNvSpPr txBox="1"/>
          <p:nvPr/>
        </p:nvSpPr>
        <p:spPr>
          <a:xfrm rot="16200000">
            <a:off x="-1635581" y="3065661"/>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102716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607810"/>
            <a:ext cx="11214496" cy="7201972"/>
          </a:xfrm>
          <a:prstGeom prst="rect">
            <a:avLst/>
          </a:prstGeom>
          <a:noFill/>
        </p:spPr>
        <p:txBody>
          <a:bodyPr wrap="square" rtlCol="0">
            <a:spAutoFit/>
          </a:bodyPr>
          <a:lstStyle/>
          <a:p>
            <a:r>
              <a:rPr lang="ru-RU" dirty="0"/>
              <a:t>	В обоснование исковых требований Добротчеев С.А. ссылался на то, что на основании трудового договора от 9 марта 2016 г. был принят на работу в АО "Алданзолото" ГРК" на должность механика автомобильной колонны управления автотранспортного цеха с испытательным сроком продолжительностью три месяца - с 9 марта по 8 июня 2016 г.</a:t>
            </a:r>
          </a:p>
          <a:p>
            <a:r>
              <a:rPr lang="ru-RU" dirty="0"/>
              <a:t>	Приказом от 8 июня 2016 г. N 178 Добротчеев С.А. был уволен с работы 8 июня 2016 г. на основании части 1 статьи 71 Трудового кодекса Российской Федерации в связи с неудовлетворительным результатом испытания.</a:t>
            </a:r>
          </a:p>
          <a:p>
            <a:r>
              <a:rPr lang="ru-RU" dirty="0"/>
              <a:t>	В уведомлении о расторжении трудового договора от 6 июня 2016 г. в качестве причин неудовлетворительного результата испытания работодателем указано на использование рабочего времени подчиненным Добротчееву С.А. персоналом в личных целях (ведение настольной игры в домино в рабочее время), мойку автобусов в неустановленном и не оборудованном для этого месте, что привело к несчастному случаю на производстве, применение картона вместо специального настила для производства работ под техникой.</a:t>
            </a:r>
          </a:p>
          <a:p>
            <a:r>
              <a:rPr lang="ru-RU" dirty="0"/>
              <a:t>	Добротчеев С.А. с вмененными ему нарушениями трудовой дисциплины был не согласен, ссылался на то, что нарушения требований должностной инструкции механика автомобильной колонны автотранспортного цеха им не допущено, а также  уведомление о расторжении трудового договора по этому основанию </a:t>
            </a:r>
            <a:r>
              <a:rPr lang="ru-RU" b="1" u="sng" dirty="0"/>
              <a:t>было вручено ему только 6 июня 2016 г., то есть менее чем за три дня до увольнения</a:t>
            </a:r>
            <a:r>
              <a:rPr lang="ru-RU" dirty="0"/>
              <a:t>, которое состоялось 8 июня 2016 г.</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Работник не прошел испытательный срок</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 </a:t>
            </a:r>
            <a:r>
              <a:rPr lang="ru-RU" b="1" dirty="0">
                <a:latin typeface="Calibri" panose="020F0502020204030204" pitchFamily="34" charset="0"/>
                <a:ea typeface="Calibri" panose="020F0502020204030204" pitchFamily="34" charset="0"/>
                <a:cs typeface="Times New Roman" panose="02020603050405020304" pitchFamily="18" charset="0"/>
              </a:rPr>
              <a:t>Работник не прошел испытательный срок (У-002)</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568248" y="3092883"/>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42079128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1256351"/>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62568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141306" y="1800366"/>
            <a:ext cx="8493967" cy="4832092"/>
          </a:xfrm>
          <a:prstGeom prst="rect">
            <a:avLst/>
          </a:prstGeom>
          <a:noFill/>
        </p:spPr>
        <p:txBody>
          <a:bodyPr wrap="square" rtlCol="0">
            <a:spAutoFit/>
          </a:bodyPr>
          <a:lstStyle/>
          <a:p>
            <a:pPr marL="457200" indent="-457200">
              <a:buFont typeface="Arial" panose="020B0604020202020204" pitchFamily="34" charset="0"/>
              <a:buChar char="•"/>
            </a:pPr>
            <a:r>
              <a:rPr lang="ru-RU" b="1" dirty="0"/>
              <a:t>несоответствие работника занимаемой должности или выполняемой работе вследствие недостаточной квалификации, подтвержденной результатами аттестации</a:t>
            </a:r>
          </a:p>
          <a:p>
            <a:pPr marL="457200" indent="-457200">
              <a:buFont typeface="Arial" panose="020B0604020202020204" pitchFamily="34" charset="0"/>
              <a:buChar char="•"/>
            </a:pPr>
            <a:endParaRPr lang="ru-RU" sz="2800" b="1" dirty="0">
              <a:solidFill>
                <a:schemeClr val="accent2"/>
              </a:solidFill>
            </a:endParaRPr>
          </a:p>
          <a:p>
            <a:pPr marL="457200" indent="-457200">
              <a:buFont typeface="Arial" panose="020B0604020202020204" pitchFamily="34" charset="0"/>
              <a:buChar char="•"/>
            </a:pPr>
            <a:r>
              <a:rPr lang="ru-RU" b="1" dirty="0"/>
              <a:t>неоднократного неисполнения работником без уважительных причин трудовых обязанностей, если он имеет дисциплинарное взыскание</a:t>
            </a:r>
            <a:r>
              <a:rPr lang="ru-RU" dirty="0"/>
              <a:t>;</a:t>
            </a:r>
          </a:p>
          <a:p>
            <a:pPr marL="457200" indent="-457200">
              <a:buFont typeface="Arial" panose="020B0604020202020204" pitchFamily="34" charset="0"/>
              <a:buChar char="•"/>
            </a:pPr>
            <a:endParaRPr lang="ru-RU" sz="2800" dirty="0">
              <a:solidFill>
                <a:schemeClr val="accent2"/>
              </a:solidFill>
            </a:endParaRPr>
          </a:p>
          <a:p>
            <a:pPr marL="457200" indent="-457200">
              <a:buFont typeface="Arial" panose="020B0604020202020204" pitchFamily="34" charset="0"/>
              <a:buChar char="•"/>
            </a:pPr>
            <a:r>
              <a:rPr lang="ru-RU" b="1" dirty="0"/>
              <a:t>однократного грубого нарушения работником трудовых обязанностей: прогул, появление в состоянии алкогольного опьянения, разглашение охраняемой законом тайны, совершение по месту работы хищения</a:t>
            </a:r>
          </a:p>
          <a:p>
            <a:pPr marL="457200" indent="-457200">
              <a:buFont typeface="Arial" panose="020B0604020202020204" pitchFamily="34" charset="0"/>
              <a:buChar char="•"/>
            </a:pPr>
            <a:endParaRPr lang="ru-RU" b="1" dirty="0"/>
          </a:p>
          <a:p>
            <a:pPr marL="457200" indent="-457200">
              <a:buFont typeface="Arial" panose="020B0604020202020204" pitchFamily="34" charset="0"/>
              <a:buChar char="•"/>
            </a:pPr>
            <a:r>
              <a:rPr lang="ru-RU" b="1" dirty="0"/>
              <a:t>совершения виновных действий работником, непосредственно обслуживающим денежные или товарные ценности, если эти действия дают основание для утраты доверия к нему со стороны работодателя</a:t>
            </a:r>
          </a:p>
          <a:p>
            <a:pPr marL="457200" indent="-457200">
              <a:buFont typeface="Arial" panose="020B0604020202020204" pitchFamily="34" charset="0"/>
              <a:buChar char="•"/>
            </a:pPr>
            <a:endParaRPr lang="ru-RU" b="1" dirty="0"/>
          </a:p>
          <a:p>
            <a:pPr marL="457200" indent="-457200">
              <a:buFont typeface="Arial" panose="020B0604020202020204" pitchFamily="34" charset="0"/>
              <a:buChar char="•"/>
            </a:pPr>
            <a:endParaRPr lang="ru-RU" b="1"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3040223" y="302244"/>
            <a:ext cx="8595050" cy="954107"/>
          </a:xfrm>
          <a:prstGeom prst="rect">
            <a:avLst/>
          </a:prstGeom>
          <a:noFill/>
        </p:spPr>
        <p:txBody>
          <a:bodyPr wrap="square" rtlCol="0">
            <a:spAutoFit/>
          </a:bodyPr>
          <a:lstStyle/>
          <a:p>
            <a:r>
              <a:rPr lang="ru-RU" sz="2800" dirty="0"/>
              <a:t>При расторжении договора по инициативе работодателя (согласно ст.81 ТК) рассмотрим:</a:t>
            </a:r>
          </a:p>
        </p:txBody>
      </p:sp>
    </p:spTree>
    <p:extLst>
      <p:ext uri="{BB962C8B-B14F-4D97-AF65-F5344CB8AC3E}">
        <p14:creationId xmlns:p14="http://schemas.microsoft.com/office/powerpoint/2010/main" val="994342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C0F12A3B-48AF-4E0A-8101-68BF55693444}"/>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827906" y="357131"/>
            <a:ext cx="6769486" cy="4553615"/>
          </a:xfrm>
          <a:prstGeom prst="rect">
            <a:avLst/>
          </a:prstGeom>
        </p:spPr>
      </p:pic>
      <p:sp>
        <p:nvSpPr>
          <p:cNvPr id="2" name="Прямоугольник 1">
            <a:extLst>
              <a:ext uri="{FF2B5EF4-FFF2-40B4-BE49-F238E27FC236}">
                <a16:creationId xmlns:a16="http://schemas.microsoft.com/office/drawing/2014/main" id="{572D523A-4CC5-4135-B22E-1779EA66FF1F}"/>
              </a:ext>
            </a:extLst>
          </p:cNvPr>
          <p:cNvSpPr/>
          <p:nvPr/>
        </p:nvSpPr>
        <p:spPr>
          <a:xfrm>
            <a:off x="2827905" y="5304153"/>
            <a:ext cx="6769487"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206507" y="5386686"/>
            <a:ext cx="6012281" cy="1200329"/>
          </a:xfrm>
          <a:prstGeom prst="rect">
            <a:avLst/>
          </a:prstGeom>
          <a:noFill/>
        </p:spPr>
        <p:txBody>
          <a:bodyPr wrap="square" rtlCol="0">
            <a:spAutoFit/>
          </a:bodyPr>
          <a:lstStyle/>
          <a:p>
            <a:pPr algn="ctr"/>
            <a:r>
              <a:rPr lang="ru-RU" b="1" dirty="0">
                <a:solidFill>
                  <a:schemeClr val="bg1"/>
                </a:solidFill>
              </a:rPr>
              <a:t>несоответствия работника занимаемой должности </a:t>
            </a:r>
          </a:p>
          <a:p>
            <a:pPr algn="ctr"/>
            <a:r>
              <a:rPr lang="ru-RU" b="1" dirty="0">
                <a:solidFill>
                  <a:schemeClr val="bg1"/>
                </a:solidFill>
              </a:rPr>
              <a:t>или выполняемой работе </a:t>
            </a:r>
          </a:p>
          <a:p>
            <a:pPr algn="ctr"/>
            <a:r>
              <a:rPr lang="ru-RU" b="1" dirty="0">
                <a:solidFill>
                  <a:schemeClr val="bg1"/>
                </a:solidFill>
              </a:rPr>
              <a:t>вследствие недостаточной квалификации, подтвержденной результатами аттестации</a:t>
            </a:r>
            <a:endParaRPr lang="ru-RU" dirty="0">
              <a:solidFill>
                <a:schemeClr val="bg1"/>
              </a:solidFill>
            </a:endParaRPr>
          </a:p>
        </p:txBody>
      </p:sp>
    </p:spTree>
    <p:extLst>
      <p:ext uri="{BB962C8B-B14F-4D97-AF65-F5344CB8AC3E}">
        <p14:creationId xmlns:p14="http://schemas.microsoft.com/office/powerpoint/2010/main" val="3273291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0"/>
            <a:ext cx="413045"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607097" y="501121"/>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1274318" y="1042223"/>
            <a:ext cx="7522442" cy="4985980"/>
          </a:xfrm>
          <a:prstGeom prst="rect">
            <a:avLst/>
          </a:prstGeom>
          <a:noFill/>
        </p:spPr>
        <p:txBody>
          <a:bodyPr wrap="square" rtlCol="0">
            <a:spAutoFit/>
          </a:bodyPr>
          <a:lstStyle/>
          <a:p>
            <a:r>
              <a:rPr lang="ru-RU" dirty="0"/>
              <a:t>Это основание относится к увольнению по инициативе работодателя, следовательно, по нему нельзя уволить:</a:t>
            </a:r>
          </a:p>
          <a:p>
            <a:endParaRPr lang="ru-RU" dirty="0"/>
          </a:p>
          <a:p>
            <a:r>
              <a:rPr lang="ru-RU" dirty="0"/>
              <a:t>- беременных женщин;</a:t>
            </a:r>
          </a:p>
          <a:p>
            <a:r>
              <a:rPr lang="ru-RU" dirty="0"/>
              <a:t>- женщин, имеющих ребенка в возрасте до 3 лет;</a:t>
            </a:r>
          </a:p>
          <a:p>
            <a:r>
              <a:rPr lang="ru-RU" dirty="0"/>
              <a:t>- одиноких матерей, воспитывающих ребенка-инвалида в возрасте до 18 лет или малолетнего ребенка (до 14 лет);</a:t>
            </a:r>
          </a:p>
          <a:p>
            <a:r>
              <a:rPr lang="ru-RU" dirty="0"/>
              <a:t>- других лиц, воспитывающих указанных детей без матери;</a:t>
            </a:r>
          </a:p>
          <a:p>
            <a:r>
              <a:rPr lang="ru-RU" dirty="0"/>
              <a:t>- родителей (иных законных представителей ребенка), являющихся единственным кормильцем ребенка-инвалида в возрасте до 18 лет либо единственным кормильцем ребенка в возрасте до 3 лет в семье, воспитывающей трех и более малолетних детей, если другой родитель (иной законный представитель ребенка) не состоит в трудовых отношениях.</a:t>
            </a:r>
          </a:p>
          <a:p>
            <a:r>
              <a:rPr lang="ru-RU" dirty="0"/>
              <a:t> </a:t>
            </a:r>
          </a:p>
          <a:p>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rot="16200000">
            <a:off x="-1583153" y="3058160"/>
            <a:ext cx="3592285" cy="400110"/>
          </a:xfrm>
          <a:prstGeom prst="rect">
            <a:avLst/>
          </a:prstGeom>
          <a:noFill/>
        </p:spPr>
        <p:txBody>
          <a:bodyPr wrap="square" rtlCol="0">
            <a:spAutoFit/>
          </a:bodyPr>
          <a:lstStyle/>
          <a:p>
            <a:pPr algn="ctr"/>
            <a:r>
              <a:rPr lang="ru-RU" sz="2000" spc="600" dirty="0">
                <a:solidFill>
                  <a:schemeClr val="bg1"/>
                </a:solidFill>
              </a:rPr>
              <a:t>ИСКЛЮЯЧЕНИЕ</a:t>
            </a:r>
          </a:p>
        </p:txBody>
      </p:sp>
      <p:sp>
        <p:nvSpPr>
          <p:cNvPr id="2" name="Прямоугольник 1">
            <a:extLst>
              <a:ext uri="{FF2B5EF4-FFF2-40B4-BE49-F238E27FC236}">
                <a16:creationId xmlns:a16="http://schemas.microsoft.com/office/drawing/2014/main" id="{D451A260-20BB-4CCB-ACE8-E7359E73189B}"/>
              </a:ext>
            </a:extLst>
          </p:cNvPr>
          <p:cNvSpPr/>
          <p:nvPr/>
        </p:nvSpPr>
        <p:spPr>
          <a:xfrm>
            <a:off x="5415474" y="4905707"/>
            <a:ext cx="6096000" cy="1663597"/>
          </a:xfrm>
          <a:prstGeom prst="rect">
            <a:avLst/>
          </a:prstGeom>
        </p:spPr>
        <p:txBody>
          <a:bodyPr>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Также невозможно увольнение по этому основанию работников, не имеющих необходимого производственного опыта из-за непродолжительности трудового стажа.</a:t>
            </a:r>
          </a:p>
          <a:p>
            <a:pPr>
              <a:lnSpc>
                <a:spcPct val="107000"/>
              </a:lnSpc>
              <a:spcAft>
                <a:spcPts val="800"/>
              </a:spcAft>
            </a:pPr>
            <a:r>
              <a:rPr lang="ru-RU" b="1" dirty="0">
                <a:latin typeface="Calibri" panose="020F0502020204030204" pitchFamily="34" charset="0"/>
                <a:ea typeface="Calibri" panose="020F0502020204030204" pitchFamily="34" charset="0"/>
                <a:cs typeface="Times New Roman" panose="02020603050405020304" pitchFamily="18" charset="0"/>
              </a:rPr>
              <a:t>Важно!</a:t>
            </a:r>
            <a:r>
              <a:rPr lang="ru-RU" dirty="0">
                <a:latin typeface="Calibri" panose="020F0502020204030204" pitchFamily="34" charset="0"/>
                <a:ea typeface="Calibri" panose="020F0502020204030204" pitchFamily="34" charset="0"/>
                <a:cs typeface="Times New Roman" panose="02020603050405020304" pitchFamily="18" charset="0"/>
              </a:rPr>
              <a:t> Увольнение по этому основанию возможно только по итогам проведения аттестации.</a:t>
            </a:r>
          </a:p>
        </p:txBody>
      </p:sp>
    </p:spTree>
    <p:extLst>
      <p:ext uri="{BB962C8B-B14F-4D97-AF65-F5344CB8AC3E}">
        <p14:creationId xmlns:p14="http://schemas.microsoft.com/office/powerpoint/2010/main" val="3834640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1256351"/>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62568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141306" y="1765642"/>
            <a:ext cx="8493967" cy="5078313"/>
          </a:xfrm>
          <a:prstGeom prst="rect">
            <a:avLst/>
          </a:prstGeom>
          <a:noFill/>
        </p:spPr>
        <p:txBody>
          <a:bodyPr wrap="square" rtlCol="0">
            <a:spAutoFit/>
          </a:bodyPr>
          <a:lstStyle/>
          <a:p>
            <a:pPr marL="457200" indent="-457200">
              <a:buFont typeface="Arial" panose="020B0604020202020204" pitchFamily="34" charset="0"/>
              <a:buChar char="•"/>
            </a:pPr>
            <a:r>
              <a:rPr lang="ru-RU" dirty="0"/>
              <a:t>для работников сил обеспечения транспортной безопасности - постановлением Правительства Российской Федерации, принимаемым на основании норм Федерального закона от 09.02.2007 N 16-ФЗ "О транспортной безопасности";</a:t>
            </a:r>
          </a:p>
          <a:p>
            <a:pPr marL="457200" indent="-457200">
              <a:buFont typeface="Arial" panose="020B0604020202020204" pitchFamily="34" charset="0"/>
              <a:buChar char="•"/>
            </a:pPr>
            <a:endParaRPr lang="ru-RU" dirty="0"/>
          </a:p>
          <a:p>
            <a:pPr marL="457200" indent="-457200">
              <a:buFont typeface="Arial" panose="020B0604020202020204" pitchFamily="34" charset="0"/>
              <a:buChar char="•"/>
            </a:pPr>
            <a:r>
              <a:rPr lang="ru-RU" dirty="0"/>
              <a:t>для работников аварийно-спасательных служб, аварийно-спасательных формирований - постановлением Правительства Российской Федерации, принимаемым на основании норм Федерального закона от 22.08.1995 N 151-ФЗ "Об аварийно-спасательных службах и статусе спасателей";</a:t>
            </a:r>
          </a:p>
          <a:p>
            <a:pPr marL="457200" indent="-457200">
              <a:buFont typeface="Arial" panose="020B0604020202020204" pitchFamily="34" charset="0"/>
              <a:buChar char="•"/>
            </a:pPr>
            <a:endParaRPr lang="ru-RU" dirty="0"/>
          </a:p>
          <a:p>
            <a:pPr marL="457200" indent="-457200">
              <a:buFont typeface="Arial" panose="020B0604020202020204" pitchFamily="34" charset="0"/>
              <a:buChar char="•"/>
            </a:pPr>
            <a:r>
              <a:rPr lang="ru-RU" dirty="0"/>
              <a:t>для педагогических работников - федеральным органом исполнительной власти, осуществляющим функции по выработке и реализации государственной политики и нормативно-правовому регулированию в сфере общего образования;</a:t>
            </a:r>
          </a:p>
          <a:p>
            <a:pPr marL="457200" indent="-457200">
              <a:buFont typeface="Arial" panose="020B0604020202020204" pitchFamily="34" charset="0"/>
              <a:buChar char="•"/>
            </a:pPr>
            <a:endParaRPr lang="ru-RU" dirty="0"/>
          </a:p>
          <a:p>
            <a:pPr marL="457200" indent="-457200">
              <a:buFont typeface="Arial" panose="020B0604020202020204" pitchFamily="34" charset="0"/>
              <a:buChar char="•"/>
            </a:pPr>
            <a:r>
              <a:rPr lang="ru-RU" dirty="0"/>
              <a:t>для занимающих должности научных работников - федеральным органом исполнительной власти, осуществляющим функции по выработке государственной политики и нормативно-правовому регулированию в сфере научной и научно-технической деятельности.</a:t>
            </a:r>
          </a:p>
        </p:txBody>
      </p:sp>
      <p:sp>
        <p:nvSpPr>
          <p:cNvPr id="12" name="TextBox 11">
            <a:extLst>
              <a:ext uri="{FF2B5EF4-FFF2-40B4-BE49-F238E27FC236}">
                <a16:creationId xmlns:a16="http://schemas.microsoft.com/office/drawing/2014/main" id="{87AFCF03-0F50-4910-9442-47434B8C9FBB}"/>
              </a:ext>
            </a:extLst>
          </p:cNvPr>
          <p:cNvSpPr txBox="1"/>
          <p:nvPr/>
        </p:nvSpPr>
        <p:spPr>
          <a:xfrm>
            <a:off x="3141306" y="264503"/>
            <a:ext cx="8595050" cy="1384995"/>
          </a:xfrm>
          <a:prstGeom prst="rect">
            <a:avLst/>
          </a:prstGeom>
          <a:noFill/>
        </p:spPr>
        <p:txBody>
          <a:bodyPr wrap="square" rtlCol="0">
            <a:spAutoFit/>
          </a:bodyPr>
          <a:lstStyle/>
          <a:p>
            <a:r>
              <a:rPr lang="ru-RU" sz="2800" dirty="0"/>
              <a:t>Порядок проведения аттестации некоторых категорий работников устанавливается нормативными правовыми актами, например:</a:t>
            </a:r>
          </a:p>
        </p:txBody>
      </p:sp>
    </p:spTree>
    <p:extLst>
      <p:ext uri="{BB962C8B-B14F-4D97-AF65-F5344CB8AC3E}">
        <p14:creationId xmlns:p14="http://schemas.microsoft.com/office/powerpoint/2010/main" val="1063993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2309329" y="1300848"/>
            <a:ext cx="4455370"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62568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141306" y="1765642"/>
            <a:ext cx="8493967" cy="3539430"/>
          </a:xfrm>
          <a:prstGeom prst="rect">
            <a:avLst/>
          </a:prstGeom>
          <a:noFill/>
        </p:spPr>
        <p:txBody>
          <a:bodyPr wrap="square" rtlCol="0">
            <a:spAutoFit/>
          </a:bodyPr>
          <a:lstStyle/>
          <a:p>
            <a:pPr marL="457200" indent="-457200">
              <a:buFont typeface="Arial" panose="020B0604020202020204" pitchFamily="34" charset="0"/>
              <a:buChar char="•"/>
            </a:pPr>
            <a:r>
              <a:rPr lang="ru-RU" sz="2800" dirty="0">
                <a:solidFill>
                  <a:schemeClr val="accent2"/>
                </a:solidFill>
              </a:rPr>
              <a:t>Общие основания расторжения договора с сотрудником </a:t>
            </a:r>
          </a:p>
          <a:p>
            <a:pPr marL="457200" indent="-457200">
              <a:buFont typeface="Arial" panose="020B0604020202020204" pitchFamily="34" charset="0"/>
              <a:buChar char="•"/>
            </a:pPr>
            <a:r>
              <a:rPr lang="ru-RU" sz="2800" dirty="0">
                <a:solidFill>
                  <a:schemeClr val="accent2"/>
                </a:solidFill>
              </a:rPr>
              <a:t>Наиболее частые основания для расторжения по инициативе работодателя и порядок применения </a:t>
            </a:r>
          </a:p>
          <a:p>
            <a:pPr marL="457200" indent="-457200">
              <a:buFont typeface="Arial" panose="020B0604020202020204" pitchFamily="34" charset="0"/>
              <a:buChar char="•"/>
            </a:pPr>
            <a:r>
              <a:rPr lang="ru-RU" sz="2800" dirty="0">
                <a:solidFill>
                  <a:schemeClr val="accent2"/>
                </a:solidFill>
              </a:rPr>
              <a:t>Судебная практика </a:t>
            </a:r>
          </a:p>
          <a:p>
            <a:pPr marL="457200" indent="-457200">
              <a:buFont typeface="Arial" panose="020B0604020202020204" pitchFamily="34" charset="0"/>
              <a:buChar char="•"/>
            </a:pPr>
            <a:r>
              <a:rPr lang="ru-RU" sz="2800" dirty="0">
                <a:solidFill>
                  <a:schemeClr val="accent2"/>
                </a:solidFill>
              </a:rPr>
              <a:t>Ответы на вопросы подписчиков  </a:t>
            </a:r>
          </a:p>
          <a:p>
            <a:pPr marL="457200" indent="-457200">
              <a:buFont typeface="Arial" panose="020B0604020202020204" pitchFamily="34" charset="0"/>
              <a:buChar char="•"/>
            </a:pPr>
            <a:r>
              <a:rPr lang="ru-RU" sz="2800" dirty="0">
                <a:solidFill>
                  <a:schemeClr val="accent2"/>
                </a:solidFill>
              </a:rPr>
              <a:t>Перспективы медиации</a:t>
            </a:r>
          </a:p>
          <a:p>
            <a:endParaRPr lang="ru-RU" sz="2800" dirty="0">
              <a:solidFill>
                <a:schemeClr val="accent2"/>
              </a:solidFill>
            </a:endParaRPr>
          </a:p>
        </p:txBody>
      </p:sp>
      <p:sp>
        <p:nvSpPr>
          <p:cNvPr id="12" name="TextBox 11">
            <a:extLst>
              <a:ext uri="{FF2B5EF4-FFF2-40B4-BE49-F238E27FC236}">
                <a16:creationId xmlns:a16="http://schemas.microsoft.com/office/drawing/2014/main" id="{87AFCF03-0F50-4910-9442-47434B8C9FBB}"/>
              </a:ext>
            </a:extLst>
          </p:cNvPr>
          <p:cNvSpPr txBox="1"/>
          <p:nvPr/>
        </p:nvSpPr>
        <p:spPr>
          <a:xfrm>
            <a:off x="3040223" y="302244"/>
            <a:ext cx="5823858" cy="1323439"/>
          </a:xfrm>
          <a:prstGeom prst="rect">
            <a:avLst/>
          </a:prstGeom>
          <a:noFill/>
        </p:spPr>
        <p:txBody>
          <a:bodyPr wrap="square" rtlCol="0">
            <a:spAutoFit/>
          </a:bodyPr>
          <a:lstStyle/>
          <a:p>
            <a:r>
              <a:rPr lang="ru-RU" sz="4000" dirty="0"/>
              <a:t>Основные темы презентации</a:t>
            </a:r>
          </a:p>
        </p:txBody>
      </p:sp>
    </p:spTree>
    <p:extLst>
      <p:ext uri="{BB962C8B-B14F-4D97-AF65-F5344CB8AC3E}">
        <p14:creationId xmlns:p14="http://schemas.microsoft.com/office/powerpoint/2010/main" val="552732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1256351"/>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62568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141306" y="1765642"/>
            <a:ext cx="8493967" cy="4801314"/>
          </a:xfrm>
          <a:prstGeom prst="rect">
            <a:avLst/>
          </a:prstGeom>
          <a:noFill/>
        </p:spPr>
        <p:txBody>
          <a:bodyPr wrap="square" rtlCol="0">
            <a:spAutoFit/>
          </a:bodyPr>
          <a:lstStyle/>
          <a:p>
            <a:pPr marL="457200" indent="-457200">
              <a:buFont typeface="Arial" panose="020B0604020202020204" pitchFamily="34" charset="0"/>
              <a:buChar char="•"/>
            </a:pPr>
            <a:r>
              <a:rPr lang="ru-RU" dirty="0"/>
              <a:t>Для работников, порядок проведения аттестации которых не установлен нормативными правовыми актами, он определяется локальным нормативным актом работодателя (например, положением), принимаемым с учетом мнения представительного органа работников (при его наличии).</a:t>
            </a:r>
          </a:p>
          <a:p>
            <a:pPr marL="457200" indent="-457200">
              <a:buFont typeface="Arial" panose="020B0604020202020204" pitchFamily="34" charset="0"/>
              <a:buChar char="•"/>
            </a:pPr>
            <a:endParaRPr lang="ru-RU" dirty="0"/>
          </a:p>
          <a:p>
            <a:pPr marL="457200" indent="-457200">
              <a:buFont typeface="Arial" panose="020B0604020202020204" pitchFamily="34" charset="0"/>
              <a:buChar char="•"/>
            </a:pPr>
            <a:r>
              <a:rPr lang="ru-RU" dirty="0"/>
              <a:t>Помимо утверждения документа, устанавливающего порядок проведения аттестации, работодатель определяет график проведения аттестации, перечень работников, подлежащих аттестации, состав аттестационной комиссии.</a:t>
            </a:r>
          </a:p>
          <a:p>
            <a:pPr marL="457200" indent="-457200">
              <a:buFont typeface="Arial" panose="020B0604020202020204" pitchFamily="34" charset="0"/>
              <a:buChar char="•"/>
            </a:pPr>
            <a:endParaRPr lang="ru-RU" dirty="0"/>
          </a:p>
          <a:p>
            <a:pPr marL="457200" indent="-457200">
              <a:buFont typeface="Arial" panose="020B0604020202020204" pitchFamily="34" charset="0"/>
              <a:buChar char="•"/>
            </a:pPr>
            <a:r>
              <a:rPr lang="ru-RU" dirty="0"/>
              <a:t>Если аттестационная комиссия проводит проверку на соответствие должности, она изучает должностной регламент или должностную инструкцию работника, если проверяется его соответствие выполняемой работе - тарификационные характеристики работы.</a:t>
            </a:r>
          </a:p>
          <a:p>
            <a:pPr marL="457200" indent="-457200">
              <a:buFont typeface="Arial" panose="020B0604020202020204" pitchFamily="34" charset="0"/>
              <a:buChar char="•"/>
            </a:pPr>
            <a:endParaRPr lang="ru-RU" dirty="0"/>
          </a:p>
          <a:p>
            <a:pPr marL="457200" indent="-457200">
              <a:buFont typeface="Arial" panose="020B0604020202020204" pitchFamily="34" charset="0"/>
              <a:buChar char="•"/>
            </a:pPr>
            <a:r>
              <a:rPr lang="ru-RU" dirty="0"/>
              <a:t>Основанием для расторжения трудового договора с работником в связи с его несоответствием занимаемой должности или выполняемой работе является соответствующее заключение аттестационной комиссии.</a:t>
            </a:r>
          </a:p>
        </p:txBody>
      </p:sp>
      <p:sp>
        <p:nvSpPr>
          <p:cNvPr id="12" name="TextBox 11">
            <a:extLst>
              <a:ext uri="{FF2B5EF4-FFF2-40B4-BE49-F238E27FC236}">
                <a16:creationId xmlns:a16="http://schemas.microsoft.com/office/drawing/2014/main" id="{87AFCF03-0F50-4910-9442-47434B8C9FBB}"/>
              </a:ext>
            </a:extLst>
          </p:cNvPr>
          <p:cNvSpPr txBox="1"/>
          <p:nvPr/>
        </p:nvSpPr>
        <p:spPr>
          <a:xfrm>
            <a:off x="3141306" y="264503"/>
            <a:ext cx="8595050" cy="954107"/>
          </a:xfrm>
          <a:prstGeom prst="rect">
            <a:avLst/>
          </a:prstGeom>
          <a:noFill/>
        </p:spPr>
        <p:txBody>
          <a:bodyPr wrap="square" rtlCol="0">
            <a:spAutoFit/>
          </a:bodyPr>
          <a:lstStyle/>
          <a:p>
            <a:r>
              <a:rPr lang="ru-RU" sz="2800" dirty="0"/>
              <a:t>Порядок проведения аттестации , урегулирован локальными актами:</a:t>
            </a:r>
          </a:p>
        </p:txBody>
      </p:sp>
    </p:spTree>
    <p:extLst>
      <p:ext uri="{BB962C8B-B14F-4D97-AF65-F5344CB8AC3E}">
        <p14:creationId xmlns:p14="http://schemas.microsoft.com/office/powerpoint/2010/main" val="35011252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88752" y="1527763"/>
            <a:ext cx="11214496" cy="4524315"/>
          </a:xfrm>
          <a:prstGeom prst="rect">
            <a:avLst/>
          </a:prstGeom>
          <a:noFill/>
        </p:spPr>
        <p:txBody>
          <a:bodyPr wrap="square" rtlCol="0">
            <a:spAutoFit/>
          </a:bodyPr>
          <a:lstStyle/>
          <a:p>
            <a:r>
              <a:rPr lang="ru-RU" sz="2400" b="1" dirty="0">
                <a:solidFill>
                  <a:schemeClr val="accent2"/>
                </a:solidFill>
              </a:rPr>
              <a:t>Важно! </a:t>
            </a:r>
          </a:p>
          <a:p>
            <a:r>
              <a:rPr lang="ru-RU" sz="2400" dirty="0">
                <a:solidFill>
                  <a:schemeClr val="accent2"/>
                </a:solidFill>
              </a:rPr>
              <a:t>До расторжения трудового договора работодатель обязан предложить работнику, не соответствующему занимаемой должности, другую имеющуюся у работодателя работу, которую работник может выполнять с учетом его состояния здоровья.</a:t>
            </a:r>
          </a:p>
          <a:p>
            <a:endParaRPr lang="ru-RU" sz="2400" b="1" dirty="0">
              <a:solidFill>
                <a:schemeClr val="accent2"/>
              </a:solidFill>
            </a:endParaRPr>
          </a:p>
          <a:p>
            <a:r>
              <a:rPr lang="ru-RU" sz="2400" b="1" dirty="0">
                <a:solidFill>
                  <a:schemeClr val="accent2"/>
                </a:solidFill>
              </a:rPr>
              <a:t>Важно! </a:t>
            </a:r>
          </a:p>
          <a:p>
            <a:r>
              <a:rPr lang="ru-RU" sz="2400" dirty="0">
                <a:solidFill>
                  <a:schemeClr val="accent2"/>
                </a:solidFill>
              </a:rPr>
              <a:t>Оформление расторжения трудового договора с работником, не соответствующим занимаемой должности или выполняемой работе, производится в общем порядке.</a:t>
            </a: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2031325"/>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a:p>
            <a:pPr algn="ctr"/>
            <a:endParaRPr lang="ru-RU" dirty="0">
              <a:solidFill>
                <a:schemeClr val="bg1"/>
              </a:solidFill>
            </a:endParaRPr>
          </a:p>
          <a:p>
            <a:pPr algn="ctr"/>
            <a:endParaRPr lang="ru-RU" dirty="0">
              <a:solidFill>
                <a:schemeClr val="bg1"/>
              </a:solidFill>
            </a:endParaRPr>
          </a:p>
        </p:txBody>
      </p:sp>
    </p:spTree>
    <p:extLst>
      <p:ext uri="{BB962C8B-B14F-4D97-AF65-F5344CB8AC3E}">
        <p14:creationId xmlns:p14="http://schemas.microsoft.com/office/powerpoint/2010/main" val="1606232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88752" y="1674673"/>
            <a:ext cx="11214496" cy="4616648"/>
          </a:xfrm>
          <a:prstGeom prst="rect">
            <a:avLst/>
          </a:prstGeom>
          <a:noFill/>
        </p:spPr>
        <p:txBody>
          <a:bodyPr wrap="square" rtlCol="0">
            <a:spAutoFit/>
          </a:bodyPr>
          <a:lstStyle/>
          <a:p>
            <a:r>
              <a:rPr lang="ru-RU" dirty="0"/>
              <a:t>До принятия решения о расторжении трудового договора по рассматриваемому основанию работодателю необходимо запросить:</a:t>
            </a:r>
          </a:p>
          <a:p>
            <a:endParaRPr lang="ru-RU" dirty="0"/>
          </a:p>
          <a:p>
            <a:pPr marL="285750" indent="-285750">
              <a:buFontTx/>
              <a:buChar char="-"/>
            </a:pPr>
            <a:r>
              <a:rPr lang="ru-RU" dirty="0"/>
              <a:t>согласие вышестоящего выборного профсоюзного органа, если работник является руководителем (его заместителем) выборного коллегиального органа профсоюзной организации;</a:t>
            </a:r>
          </a:p>
          <a:p>
            <a:pPr marL="285750" indent="-285750">
              <a:buFontTx/>
              <a:buChar char="-"/>
            </a:pPr>
            <a:endParaRPr lang="ru-RU" dirty="0"/>
          </a:p>
          <a:p>
            <a:pPr marL="285750" indent="-285750">
              <a:buFontTx/>
              <a:buChar char="-"/>
            </a:pPr>
            <a:r>
              <a:rPr lang="ru-RU" dirty="0"/>
              <a:t>мотивированное мнение выборного органа первичной профсоюзной организации, если работник является членом профсоюза или руководителем (его заместителем) выборного коллегиального органа профсоюзной организации (при отсутствии вышестоящего выборного профсоюзного органа).</a:t>
            </a:r>
          </a:p>
          <a:p>
            <a:pPr marL="285750" indent="-285750">
              <a:buFontTx/>
              <a:buChar char="-"/>
            </a:pPr>
            <a:endParaRPr lang="ru-RU" dirty="0"/>
          </a:p>
          <a:p>
            <a:r>
              <a:rPr lang="ru-RU" dirty="0"/>
              <a:t>Работодатель издает приказ (распоряжение) о прекращении трудового договора, в котором в качестве основания для принятия решения об увольнении указывает соответствующее решение (заключение) аттестационной комиссии.</a:t>
            </a:r>
          </a:p>
          <a:p>
            <a:endParaRPr lang="ru-RU" dirty="0"/>
          </a:p>
          <a:p>
            <a:r>
              <a:rPr lang="ru-RU" dirty="0"/>
              <a:t>Срок, в течение которого должно быть произведено увольнение, </a:t>
            </a:r>
            <a:r>
              <a:rPr lang="ru-RU" b="1" dirty="0"/>
              <a:t>законом не установлен.</a:t>
            </a: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2031325"/>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a:p>
            <a:pPr algn="ctr"/>
            <a:endParaRPr lang="ru-RU" dirty="0">
              <a:solidFill>
                <a:schemeClr val="bg1"/>
              </a:solidFill>
            </a:endParaRPr>
          </a:p>
          <a:p>
            <a:pPr algn="ctr"/>
            <a:endParaRPr lang="ru-RU" dirty="0">
              <a:solidFill>
                <a:schemeClr val="bg1"/>
              </a:solidFill>
            </a:endParaRPr>
          </a:p>
        </p:txBody>
      </p:sp>
    </p:spTree>
    <p:extLst>
      <p:ext uri="{BB962C8B-B14F-4D97-AF65-F5344CB8AC3E}">
        <p14:creationId xmlns:p14="http://schemas.microsoft.com/office/powerpoint/2010/main" val="4243842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88752" y="1674673"/>
            <a:ext cx="11214496" cy="4616648"/>
          </a:xfrm>
          <a:prstGeom prst="rect">
            <a:avLst/>
          </a:prstGeom>
          <a:noFill/>
        </p:spPr>
        <p:txBody>
          <a:bodyPr wrap="square" rtlCol="0">
            <a:spAutoFit/>
          </a:bodyPr>
          <a:lstStyle/>
          <a:p>
            <a:r>
              <a:rPr lang="ru-RU" dirty="0"/>
              <a:t>С приказом (распоряжением) работодателя о прекращении трудового договора работник должен быть ознакомлен под роспись. В случае невозможности этого или отказа работника от росписи на приказе (распоряжении) производится соответствующая запись.</a:t>
            </a:r>
          </a:p>
          <a:p>
            <a:endParaRPr lang="ru-RU" dirty="0"/>
          </a:p>
          <a:p>
            <a:r>
              <a:rPr lang="ru-RU" dirty="0"/>
              <a:t>По требованию работника работодатель обязан выдать ему надлежащим образом заверенную копию указанного приказа (распоряжения).</a:t>
            </a:r>
          </a:p>
          <a:p>
            <a:endParaRPr lang="ru-RU" dirty="0"/>
          </a:p>
          <a:p>
            <a:r>
              <a:rPr lang="ru-RU" dirty="0"/>
              <a:t>В день прекращения трудового договора работодатель обязан выдать работнику трудовую книжку или предоставить сведения о трудовой деятельности (статья 66.1 ТК РФ) у данного работодателя и произвести с ним полный расчет (то есть выплатить всю причитающуюся заработную плату, компенсацию за все неиспользованные отпуска, прочие выплаты, если они предусмотрены трудовым и/или коллективным договором и/или локальными актами работодателя). </a:t>
            </a:r>
          </a:p>
          <a:p>
            <a:endParaRPr lang="ru-RU" dirty="0"/>
          </a:p>
          <a:p>
            <a:r>
              <a:rPr lang="ru-RU" dirty="0"/>
              <a:t>Законодательство не предусматривает обязанности работодателя по выплате выходного пособия при увольнении работника по рассматриваемому основанию.</a:t>
            </a: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2031325"/>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a:p>
            <a:pPr algn="ctr"/>
            <a:endParaRPr lang="ru-RU" dirty="0">
              <a:solidFill>
                <a:schemeClr val="bg1"/>
              </a:solidFill>
            </a:endParaRPr>
          </a:p>
          <a:p>
            <a:pPr algn="ctr"/>
            <a:endParaRPr lang="ru-RU" dirty="0">
              <a:solidFill>
                <a:schemeClr val="bg1"/>
              </a:solidFill>
            </a:endParaRPr>
          </a:p>
        </p:txBody>
      </p:sp>
    </p:spTree>
    <p:extLst>
      <p:ext uri="{BB962C8B-B14F-4D97-AF65-F5344CB8AC3E}">
        <p14:creationId xmlns:p14="http://schemas.microsoft.com/office/powerpoint/2010/main" val="1010038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607810"/>
            <a:ext cx="11214496" cy="7755969"/>
          </a:xfrm>
          <a:prstGeom prst="rect">
            <a:avLst/>
          </a:prstGeom>
          <a:noFill/>
        </p:spPr>
        <p:txBody>
          <a:bodyPr wrap="square" rtlCol="0">
            <a:spAutoFit/>
          </a:bodyPr>
          <a:lstStyle/>
          <a:p>
            <a:r>
              <a:rPr lang="ru-RU" dirty="0"/>
              <a:t>Постановление Пленума Верховного Суда РФ от 17.03.2004 N 2 </a:t>
            </a:r>
          </a:p>
          <a:p>
            <a:r>
              <a:rPr lang="ru-RU" dirty="0"/>
              <a:t>"О применении судами Российской Федерации Трудового кодекса Российской Федерации" </a:t>
            </a:r>
          </a:p>
          <a:p>
            <a:r>
              <a:rPr lang="ru-RU" dirty="0"/>
              <a:t>	</a:t>
            </a:r>
          </a:p>
          <a:p>
            <a:r>
              <a:rPr lang="ru-RU" dirty="0"/>
              <a:t>31. В силу пункта 3 части первой и части второй статьи 81 ТК РФ увольнение по пункту 3 части первой статьи 81 Кодекса допустимо при условии, что несоответствие работника занимаемой должности или выполняемой работе вследствие его недостаточной квалификации подтверждено результатами аттестации, проведенной в порядке, установленном трудовым законодательством и иными нормативными правовыми актами, содержащими нормы трудового права, локальными нормативными актами, принимаемыми с учетом мнения представительного органа работников. Учитывая это, работодатель не вправе расторгнуть трудовой договор с работником по названному основанию, если в отношении этого работника аттестация не проводилась либо аттестационная комиссия пришла к выводу о соответствии работника занимаемой должности или выполняемой работе. При этом выводы аттестационной комиссии о деловых качествах работника подлежат оценке в совокупности с другими доказательствами по делу.</a:t>
            </a:r>
          </a:p>
          <a:p>
            <a:r>
              <a:rPr lang="ru-RU" dirty="0"/>
              <a:t>Если работник был уволен по пункту 3 части первой статьи 81 Кодекса, то работодатель обязан представить доказательства, свидетельствующие о том, что работник отказался от перевода на другую работу либо работодатель не имел возможности (например, в связи с отсутствием вакантных должностей или работ) перевести работника с его согласия на другую имеющуюся у этого работодателя работу (часть третья статьи 81 ТК РФ).</a:t>
            </a:r>
          </a:p>
          <a:p>
            <a:r>
              <a:rPr lang="ru-RU" dirty="0"/>
              <a:t> </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Постановление Пленума</a:t>
            </a: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3631475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607810"/>
            <a:ext cx="11214496" cy="7478970"/>
          </a:xfrm>
          <a:prstGeom prst="rect">
            <a:avLst/>
          </a:prstGeom>
          <a:noFill/>
        </p:spPr>
        <p:txBody>
          <a:bodyPr wrap="square" rtlCol="0">
            <a:spAutoFit/>
          </a:bodyPr>
          <a:lstStyle/>
          <a:p>
            <a:r>
              <a:rPr lang="ru-RU" dirty="0"/>
              <a:t>Письмо Роструда от 30.04.2008 N 1028-с </a:t>
            </a:r>
          </a:p>
          <a:p>
            <a:r>
              <a:rPr lang="ru-RU" dirty="0"/>
              <a:t>&lt;Об увольнении работника вследствие недостаточной квалификации&gt; </a:t>
            </a:r>
          </a:p>
          <a:p>
            <a:r>
              <a:rPr lang="ru-RU" dirty="0"/>
              <a:t>	</a:t>
            </a:r>
          </a:p>
          <a:p>
            <a:r>
              <a:rPr lang="ru-RU" dirty="0"/>
              <a:t>Трудовой кодекс Российской Федерации предусматривает в качестве основания прекращения трудового договора по инициативе работодателя несоответствие работника занимаемой должности или выполняемой работе вследствие недостаточной квалификации, подтвержденной результатами аттестации (п. 3 ч. 1 ст. 81 ТК РФ).</a:t>
            </a:r>
          </a:p>
          <a:p>
            <a:r>
              <a:rPr lang="ru-RU" dirty="0"/>
              <a:t>При этом увольнение по указанному основанию допускается, если невозможно перевести работника с его письменного согласия на другую имеющуюся у работодателя работу (как вакантную должность или работу, соответствующую квалификации работника, так и вакантную нижестоящую должность или нижеоплачиваемую работу), которую работник может выполнять с учетом его состояния здоровья. Также работодатель обязан предлагать работнику все отвечающие указанным требованиям вакансии, имеющиеся у него в данной местности. Предлагать вакансии в других местностях работодатель обязан, если это предусмотрено коллективным договором, соглашениями, трудовым договором.</a:t>
            </a:r>
          </a:p>
          <a:p>
            <a:r>
              <a:rPr lang="ru-RU" dirty="0"/>
              <a:t>Порядок проведения аттестации устанавливается трудовым законодательством и иными нормативными правовыми актами, содержащими нормы трудового права, локальными нормативными актами, принимаемыми с учетом мнения представительного органа работников.</a:t>
            </a:r>
          </a:p>
          <a:p>
            <a:r>
              <a:rPr lang="ru-RU" dirty="0"/>
              <a:t> </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t>Письмо Роструда</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3423897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607810"/>
            <a:ext cx="11214496" cy="8032968"/>
          </a:xfrm>
          <a:prstGeom prst="rect">
            <a:avLst/>
          </a:prstGeom>
          <a:noFill/>
        </p:spPr>
        <p:txBody>
          <a:bodyPr wrap="square" rtlCol="0">
            <a:spAutoFit/>
          </a:bodyPr>
          <a:lstStyle/>
          <a:p>
            <a:r>
              <a:rPr lang="ru-RU" dirty="0"/>
              <a:t> Увольнение неправомерно, если работнику, выразившему согласие на увольнение до истечения срока предупреждения, не были предложены вакантные должности.</a:t>
            </a:r>
          </a:p>
          <a:p>
            <a:r>
              <a:rPr lang="ru-RU" dirty="0"/>
              <a:t>  </a:t>
            </a:r>
          </a:p>
          <a:p>
            <a:r>
              <a:rPr lang="ru-RU" dirty="0"/>
              <a:t>Требования работника: восстановить на работе.</a:t>
            </a:r>
          </a:p>
          <a:p>
            <a:r>
              <a:rPr lang="ru-RU" dirty="0"/>
              <a:t>Обстоятельства дела: Работник выразил согласие на расторжение трудового договора в связи с сокращением штата до истечения срока предупреждения о предстоящем увольнении. Вакантные должности ему предложены не были. Уволен по п. 2 ч. 1 ст. 81 ТК РФ.</a:t>
            </a:r>
          </a:p>
          <a:p>
            <a:r>
              <a:rPr lang="ru-RU" dirty="0"/>
              <a:t>Вывод и обоснование суда: Увольнение неправомерно. Требования работника удовлетворены. Решение суда первой инстанции отменено, и вынесено новое решение.</a:t>
            </a:r>
          </a:p>
          <a:p>
            <a:r>
              <a:rPr lang="ru-RU" dirty="0"/>
              <a:t>Трудовое законодательство не освобождает работодателя от обязанности предложить вакантные должности работнику, выразившему согласие на увольнение до истечения срока предупреждения (ч. 3 ст. 81 ТК РФ).</a:t>
            </a:r>
          </a:p>
          <a:p>
            <a:endParaRPr lang="ru-RU" dirty="0"/>
          </a:p>
          <a:p>
            <a:r>
              <a:rPr lang="ru-RU" dirty="0"/>
              <a:t>Отказывая Ш. в удовлетворении исковых требований к ОАО "В" в лице Иркутского филиала ОАО "В" о восстановлении на работе и взыскании компенсации морального вреда, </a:t>
            </a:r>
            <a:r>
              <a:rPr lang="ru-RU" dirty="0" err="1"/>
              <a:t>Ужурский</a:t>
            </a:r>
            <a:r>
              <a:rPr lang="ru-RU" dirty="0"/>
              <a:t> районный суд в решении от 14 мая 2013 года указал на соблюдение работодателем порядка увольнения истца по </a:t>
            </a:r>
            <a:r>
              <a:rPr lang="ru-RU" dirty="0">
                <a:hlinkClick r:id="rId2">
                  <a:extLst>
                    <a:ext uri="{A12FA001-AC4F-418D-AE19-62706E023703}">
                      <ahyp:hlinkClr xmlns:ahyp="http://schemas.microsoft.com/office/drawing/2018/hyperlinkcolor" val="tx"/>
                    </a:ext>
                  </a:extLst>
                </a:hlinkClick>
              </a:rPr>
              <a:t>п. 2 части 1 ст. 81</a:t>
            </a:r>
            <a:r>
              <a:rPr lang="ru-RU" dirty="0"/>
              <a:t> ТК РФ - сокращению штатов работников организации. </a:t>
            </a:r>
          </a:p>
          <a:p>
            <a:r>
              <a:rPr lang="ru-RU" dirty="0"/>
              <a:t>Между тем, из материалов дела следует, что на дату уведомления истца о предстоящем сокращении - 07.09.2012 года, имелась вакансия маляра, которая не была предложена истцу ни на дату вручения уведомления ни на дату увольнения - 10.09.2012 года, что является нарушением порядка увольнения истца. </a:t>
            </a:r>
          </a:p>
          <a:p>
            <a:endParaRPr lang="ru-RU" dirty="0"/>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(У-003)</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3291534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2827905" y="5304153"/>
            <a:ext cx="6769487"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206507" y="5386686"/>
            <a:ext cx="6012281" cy="923330"/>
          </a:xfrm>
          <a:prstGeom prst="rect">
            <a:avLst/>
          </a:prstGeom>
          <a:noFill/>
        </p:spPr>
        <p:txBody>
          <a:bodyPr wrap="square" rtlCol="0">
            <a:spAutoFit/>
          </a:bodyPr>
          <a:lstStyle/>
          <a:p>
            <a:pPr algn="ctr"/>
            <a:r>
              <a:rPr lang="ru-RU" b="1" dirty="0">
                <a:solidFill>
                  <a:schemeClr val="bg1"/>
                </a:solidFill>
              </a:rPr>
              <a:t>неоднократного неисполнения работником без уважительных причин трудовых обязанностей, если он имеет дисциплинарное взыскание</a:t>
            </a:r>
            <a:endParaRPr lang="ru-RU" dirty="0">
              <a:solidFill>
                <a:schemeClr val="bg1"/>
              </a:solidFill>
            </a:endParaRPr>
          </a:p>
        </p:txBody>
      </p:sp>
      <p:pic>
        <p:nvPicPr>
          <p:cNvPr id="6" name="Рисунок 5">
            <a:extLst>
              <a:ext uri="{FF2B5EF4-FFF2-40B4-BE49-F238E27FC236}">
                <a16:creationId xmlns:a16="http://schemas.microsoft.com/office/drawing/2014/main" id="{1C497075-C853-44D1-9769-A03285AB9DF6}"/>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827905" y="659758"/>
            <a:ext cx="6644248" cy="4284862"/>
          </a:xfrm>
          <a:prstGeom prst="rect">
            <a:avLst/>
          </a:prstGeom>
        </p:spPr>
      </p:pic>
    </p:spTree>
    <p:extLst>
      <p:ext uri="{BB962C8B-B14F-4D97-AF65-F5344CB8AC3E}">
        <p14:creationId xmlns:p14="http://schemas.microsoft.com/office/powerpoint/2010/main" val="37663058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353932"/>
            <a:ext cx="9653285" cy="5355312"/>
          </a:xfrm>
          <a:prstGeom prst="rect">
            <a:avLst/>
          </a:prstGeom>
          <a:noFill/>
        </p:spPr>
        <p:txBody>
          <a:bodyPr wrap="square" rtlCol="0">
            <a:spAutoFit/>
          </a:bodyPr>
          <a:lstStyle/>
          <a:p>
            <a:pPr marL="285750" indent="-285750">
              <a:buFontTx/>
              <a:buChar char="-"/>
            </a:pPr>
            <a:r>
              <a:rPr lang="ru-RU" dirty="0"/>
              <a:t>имеется дисциплинарный проступок, за который увольняется работник. Обязанности, которые работник не выполнил, записаны в трудовом договоре, правилах внутреннего трудового распорядка, в должностной инструкции, в локальных нормативных актах работодателя;</a:t>
            </a:r>
          </a:p>
          <a:p>
            <a:pPr marL="285750" indent="-285750">
              <a:buFontTx/>
              <a:buChar char="-"/>
            </a:pPr>
            <a:endParaRPr lang="ru-RU" dirty="0"/>
          </a:p>
          <a:p>
            <a:pPr marL="285750" indent="-285750">
              <a:buFontTx/>
              <a:buChar char="-"/>
            </a:pPr>
            <a:r>
              <a:rPr lang="ru-RU" dirty="0"/>
              <a:t>за последний рабочий год у работника не снято дисциплинарное взыскание;</a:t>
            </a:r>
          </a:p>
          <a:p>
            <a:pPr marL="285750" indent="-285750">
              <a:buFontTx/>
              <a:buChar char="-"/>
            </a:pPr>
            <a:endParaRPr lang="ru-RU" dirty="0"/>
          </a:p>
          <a:p>
            <a:pPr marL="285750" indent="-285750">
              <a:buFontTx/>
              <a:buChar char="-"/>
            </a:pPr>
            <a:r>
              <a:rPr lang="ru-RU" dirty="0"/>
              <a:t>соблюдены правила наложения взыскания в отношении сроков и порядка, предусмотренных ст. 193 ТК РФ: составлена служебная записка либо акт, затребовано письменное объяснение от работника, с момента совершения нарушения прошло не более 6 мес., по результатам ревизии или проверки финансово-хозяйственной деятельности - не более 2 лет со дня его совершения, а со дня его обнаружения - не более 1 мес.;</a:t>
            </a:r>
          </a:p>
          <a:p>
            <a:pPr marL="285750" indent="-285750">
              <a:buFontTx/>
              <a:buChar char="-"/>
            </a:pPr>
            <a:endParaRPr lang="ru-RU" dirty="0"/>
          </a:p>
          <a:p>
            <a:pPr marL="285750" indent="-285750">
              <a:buFontTx/>
              <a:buChar char="-"/>
            </a:pPr>
            <a:r>
              <a:rPr lang="ru-RU" dirty="0"/>
              <a:t>работник не находится в ежегодном отпуске и не является временно нетрудоспособным (ст. 81 ТК РФ);</a:t>
            </a:r>
          </a:p>
          <a:p>
            <a:pPr marL="285750" indent="-285750">
              <a:buFontTx/>
              <a:buChar char="-"/>
            </a:pPr>
            <a:endParaRPr lang="ru-RU" dirty="0"/>
          </a:p>
          <a:p>
            <a:pPr marL="285750" indent="-285750">
              <a:buFontTx/>
              <a:buChar char="-"/>
            </a:pPr>
            <a:r>
              <a:rPr lang="ru-RU" dirty="0"/>
              <a:t> работодатель учел причину проступка работника, которая должна быть неуважительной, тяжесть совершенного проступка, обстоятельств, при которых он был совершен, предшествующую работу и поведение работника; его отношение к труду.</a:t>
            </a:r>
          </a:p>
        </p:txBody>
      </p:sp>
      <p:sp>
        <p:nvSpPr>
          <p:cNvPr id="12" name="TextBox 11">
            <a:extLst>
              <a:ext uri="{FF2B5EF4-FFF2-40B4-BE49-F238E27FC236}">
                <a16:creationId xmlns:a16="http://schemas.microsoft.com/office/drawing/2014/main" id="{87AFCF03-0F50-4910-9442-47434B8C9FBB}"/>
              </a:ext>
            </a:extLst>
          </p:cNvPr>
          <p:cNvSpPr txBox="1"/>
          <p:nvPr/>
        </p:nvSpPr>
        <p:spPr>
          <a:xfrm>
            <a:off x="2627453" y="148756"/>
            <a:ext cx="9340769" cy="1384995"/>
          </a:xfrm>
          <a:prstGeom prst="rect">
            <a:avLst/>
          </a:prstGeom>
          <a:noFill/>
        </p:spPr>
        <p:txBody>
          <a:bodyPr wrap="square" rtlCol="0">
            <a:spAutoFit/>
          </a:bodyPr>
          <a:lstStyle/>
          <a:p>
            <a:r>
              <a:rPr lang="ru-RU" sz="2800" dirty="0"/>
              <a:t>Увольнение по этому основанию будет правомерно, если одновременно имеются обстоятельства:</a:t>
            </a:r>
          </a:p>
          <a:p>
            <a:endParaRPr lang="ru-RU" sz="2800" dirty="0"/>
          </a:p>
        </p:txBody>
      </p:sp>
    </p:spTree>
    <p:extLst>
      <p:ext uri="{BB962C8B-B14F-4D97-AF65-F5344CB8AC3E}">
        <p14:creationId xmlns:p14="http://schemas.microsoft.com/office/powerpoint/2010/main" val="4280884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650798" y="1803722"/>
            <a:ext cx="11214496" cy="2677656"/>
          </a:xfrm>
          <a:prstGeom prst="rect">
            <a:avLst/>
          </a:prstGeom>
          <a:noFill/>
        </p:spPr>
        <p:txBody>
          <a:bodyPr wrap="square" rtlCol="0">
            <a:spAutoFit/>
          </a:bodyPr>
          <a:lstStyle/>
          <a:p>
            <a:r>
              <a:rPr lang="ru-RU" sz="2400" b="1" dirty="0">
                <a:solidFill>
                  <a:schemeClr val="accent2"/>
                </a:solidFill>
              </a:rPr>
              <a:t>Важно! </a:t>
            </a:r>
          </a:p>
          <a:p>
            <a:endParaRPr lang="ru-RU" sz="2400" b="1" dirty="0">
              <a:solidFill>
                <a:schemeClr val="accent2"/>
              </a:solidFill>
            </a:endParaRPr>
          </a:p>
          <a:p>
            <a:r>
              <a:rPr lang="ru-RU" sz="2400" dirty="0">
                <a:solidFill>
                  <a:schemeClr val="accent2"/>
                </a:solidFill>
              </a:rPr>
              <a:t>Работодатель вправе применить к работнику дисциплинарное взыскание и тогда, когда он до совершения проступка подал заявление о расторжении трудового договора по своей инициативе, поскольку трудовые отношения в данном случае прекращаются лишь по истечении срока предупреждения об увольнении (п. 33 Постановления Пленума ВС РФ от 17 марта 2004 г. N 2).</a:t>
            </a: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754326"/>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r>
              <a:rPr lang="ru-RU" dirty="0">
                <a:solidFill>
                  <a:schemeClr val="bg1"/>
                </a:solidFill>
              </a:rPr>
              <a:t>неоднократного неисполнения работником без уважительных причин трудовых </a:t>
            </a:r>
            <a:r>
              <a:rPr lang="ru-RU" dirty="0" err="1">
                <a:solidFill>
                  <a:schemeClr val="bg1"/>
                </a:solidFill>
              </a:rPr>
              <a:t>обязаннос</a:t>
            </a:r>
            <a:endParaRPr lang="ru-RU" dirty="0">
              <a:solidFill>
                <a:schemeClr val="bg1"/>
              </a:solidFill>
            </a:endParaRPr>
          </a:p>
          <a:p>
            <a:pPr algn="ctr"/>
            <a:endParaRPr lang="ru-RU" dirty="0">
              <a:solidFill>
                <a:schemeClr val="bg1"/>
              </a:solidFill>
            </a:endParaRPr>
          </a:p>
        </p:txBody>
      </p:sp>
    </p:spTree>
    <p:extLst>
      <p:ext uri="{BB962C8B-B14F-4D97-AF65-F5344CB8AC3E}">
        <p14:creationId xmlns:p14="http://schemas.microsoft.com/office/powerpoint/2010/main" val="3011145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201607" y="260256"/>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308442"/>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1415918" y="1489946"/>
            <a:ext cx="8493967" cy="5262979"/>
          </a:xfrm>
          <a:prstGeom prst="rect">
            <a:avLst/>
          </a:prstGeom>
          <a:noFill/>
        </p:spPr>
        <p:txBody>
          <a:bodyPr wrap="square" rtlCol="0">
            <a:spAutoFit/>
          </a:bodyPr>
          <a:lstStyle/>
          <a:p>
            <a:pPr marL="514350" indent="-514350">
              <a:buAutoNum type="arabicParenR"/>
            </a:pPr>
            <a:r>
              <a:rPr lang="ru-RU" sz="2400" dirty="0">
                <a:solidFill>
                  <a:schemeClr val="accent2"/>
                </a:solidFill>
              </a:rPr>
              <a:t>соглашение сторон (статья 78 ТК);</a:t>
            </a:r>
          </a:p>
          <a:p>
            <a:pPr marL="514350" indent="-514350">
              <a:buAutoNum type="arabicParenR"/>
            </a:pPr>
            <a:endParaRPr lang="ru-RU" sz="2400" dirty="0">
              <a:solidFill>
                <a:schemeClr val="accent2"/>
              </a:solidFill>
            </a:endParaRPr>
          </a:p>
          <a:p>
            <a:r>
              <a:rPr lang="ru-RU" sz="2400" dirty="0">
                <a:solidFill>
                  <a:schemeClr val="accent2"/>
                </a:solidFill>
              </a:rPr>
              <a:t>2) истечение срока трудового договора (статья 79 ТК), за исключением случаев, когда трудовые отношения фактически продолжаются и ни одна из сторон не потребовала их прекращения;</a:t>
            </a:r>
          </a:p>
          <a:p>
            <a:endParaRPr lang="ru-RU" sz="2400" dirty="0">
              <a:solidFill>
                <a:schemeClr val="accent2"/>
              </a:solidFill>
            </a:endParaRPr>
          </a:p>
          <a:p>
            <a:r>
              <a:rPr lang="ru-RU" sz="2400" dirty="0">
                <a:solidFill>
                  <a:schemeClr val="accent2"/>
                </a:solidFill>
              </a:rPr>
              <a:t>3) расторжение трудового договора по инициативе работника (статья 80 ТК);</a:t>
            </a:r>
          </a:p>
          <a:p>
            <a:endParaRPr lang="ru-RU" sz="2400" dirty="0">
              <a:solidFill>
                <a:schemeClr val="accent2"/>
              </a:solidFill>
            </a:endParaRPr>
          </a:p>
          <a:p>
            <a:r>
              <a:rPr lang="ru-RU" sz="2400" dirty="0">
                <a:solidFill>
                  <a:schemeClr val="accent2"/>
                </a:solidFill>
              </a:rPr>
              <a:t>4) расторжение трудового договора по инициативе работодателя (статьи 71 и 81 ТК);</a:t>
            </a:r>
          </a:p>
          <a:p>
            <a:endParaRPr lang="ru-RU" sz="2400" dirty="0">
              <a:solidFill>
                <a:schemeClr val="accent2"/>
              </a:solidFill>
            </a:endParaRPr>
          </a:p>
          <a:p>
            <a:endParaRPr lang="ru-RU" sz="2400" dirty="0">
              <a:solidFill>
                <a:schemeClr val="accent2"/>
              </a:solidFill>
            </a:endParaRPr>
          </a:p>
        </p:txBody>
      </p:sp>
      <p:sp>
        <p:nvSpPr>
          <p:cNvPr id="12" name="TextBox 11">
            <a:extLst>
              <a:ext uri="{FF2B5EF4-FFF2-40B4-BE49-F238E27FC236}">
                <a16:creationId xmlns:a16="http://schemas.microsoft.com/office/drawing/2014/main" id="{87AFCF03-0F50-4910-9442-47434B8C9FBB}"/>
              </a:ext>
            </a:extLst>
          </p:cNvPr>
          <p:cNvSpPr txBox="1"/>
          <p:nvPr/>
        </p:nvSpPr>
        <p:spPr>
          <a:xfrm>
            <a:off x="1412031" y="446685"/>
            <a:ext cx="5823858" cy="954107"/>
          </a:xfrm>
          <a:prstGeom prst="rect">
            <a:avLst/>
          </a:prstGeom>
          <a:noFill/>
        </p:spPr>
        <p:txBody>
          <a:bodyPr wrap="square" rtlCol="0">
            <a:spAutoFit/>
          </a:bodyPr>
          <a:lstStyle/>
          <a:p>
            <a:r>
              <a:rPr lang="ru-RU" sz="2800" dirty="0"/>
              <a:t>Общие основания расторжения договора: </a:t>
            </a:r>
          </a:p>
        </p:txBody>
      </p:sp>
      <p:sp>
        <p:nvSpPr>
          <p:cNvPr id="5" name="TextBox 4">
            <a:extLst>
              <a:ext uri="{FF2B5EF4-FFF2-40B4-BE49-F238E27FC236}">
                <a16:creationId xmlns:a16="http://schemas.microsoft.com/office/drawing/2014/main" id="{3141362E-1CB3-4ED2-9A2F-9335EDE268A1}"/>
              </a:ext>
            </a:extLst>
          </p:cNvPr>
          <p:cNvSpPr txBox="1"/>
          <p:nvPr/>
        </p:nvSpPr>
        <p:spPr>
          <a:xfrm>
            <a:off x="8346231" y="586192"/>
            <a:ext cx="3592285" cy="646331"/>
          </a:xfrm>
          <a:prstGeom prst="rect">
            <a:avLst/>
          </a:prstGeom>
          <a:noFill/>
        </p:spPr>
        <p:txBody>
          <a:bodyPr wrap="square" rtlCol="0">
            <a:spAutoFit/>
          </a:bodyPr>
          <a:lstStyle/>
          <a:p>
            <a:r>
              <a:rPr lang="ru-RU" dirty="0">
                <a:solidFill>
                  <a:schemeClr val="bg1"/>
                </a:solidFill>
              </a:rPr>
              <a:t>Все эти основания перечислены в статье 77 Трудового кодекса</a:t>
            </a:r>
          </a:p>
        </p:txBody>
      </p:sp>
    </p:spTree>
    <p:extLst>
      <p:ext uri="{BB962C8B-B14F-4D97-AF65-F5344CB8AC3E}">
        <p14:creationId xmlns:p14="http://schemas.microsoft.com/office/powerpoint/2010/main" val="2301463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23605" y="931202"/>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047568"/>
            <a:ext cx="9653285" cy="6186309"/>
          </a:xfrm>
          <a:prstGeom prst="rect">
            <a:avLst/>
          </a:prstGeom>
          <a:noFill/>
        </p:spPr>
        <p:txBody>
          <a:bodyPr wrap="square" rtlCol="0">
            <a:spAutoFit/>
          </a:bodyPr>
          <a:lstStyle/>
          <a:p>
            <a:r>
              <a:rPr lang="ru-RU" dirty="0"/>
              <a:t>1. Отсутствие неоднократности совершения дисциплинарного проступка при увольнении по п. 5 ч. 1 ст. 81 ТК РФ &gt;&gt;&gt;</a:t>
            </a:r>
          </a:p>
          <a:p>
            <a:pPr marL="342900" indent="-342900">
              <a:buAutoNum type="arabicPeriod"/>
            </a:pPr>
            <a:endParaRPr lang="ru-RU" dirty="0"/>
          </a:p>
          <a:p>
            <a:r>
              <a:rPr lang="ru-RU" dirty="0"/>
              <a:t>2. Оспаривание факта совершения дисциплинарного проступка в случае увольнения за неоднократное неисполнение обязанностей &gt;&gt;&gt;</a:t>
            </a:r>
          </a:p>
          <a:p>
            <a:endParaRPr lang="ru-RU" dirty="0"/>
          </a:p>
          <a:p>
            <a:r>
              <a:rPr lang="ru-RU" dirty="0"/>
              <a:t>3. Несоблюдение срока применения дисциплинарного взыскания в виде увольнения за неоднократное неисполнение обязанностей &gt;&gt;&gt;</a:t>
            </a:r>
          </a:p>
          <a:p>
            <a:endParaRPr lang="ru-RU" dirty="0"/>
          </a:p>
          <a:p>
            <a:r>
              <a:rPr lang="ru-RU" dirty="0"/>
              <a:t>4. Несоблюдение процедуры применения дисциплинарного взыскания в виде увольнения за неоднократное неисполнение обязанностей &gt;&gt;&gt;</a:t>
            </a:r>
          </a:p>
          <a:p>
            <a:endParaRPr lang="ru-RU" dirty="0"/>
          </a:p>
          <a:p>
            <a:r>
              <a:rPr lang="ru-RU" dirty="0"/>
              <a:t>5. Соответствие тяжести совершенного проступка виду дисциплинарного взыскания - увольнению &gt;&gt;&gt;</a:t>
            </a:r>
          </a:p>
          <a:p>
            <a:endParaRPr lang="ru-RU" dirty="0"/>
          </a:p>
          <a:p>
            <a:r>
              <a:rPr lang="ru-RU" dirty="0"/>
              <a:t>6. Увольнение работника по п. 5 ч. 1 ст. 81 ТК РФ в период беременности, временной нетрудоспособности или пребывания в отпуске &gt;&gt;&gt;</a:t>
            </a:r>
          </a:p>
          <a:p>
            <a:endParaRPr lang="ru-RU" dirty="0"/>
          </a:p>
          <a:p>
            <a:r>
              <a:rPr lang="ru-RU" dirty="0"/>
              <a:t>7. Последствия для работодателя в зависимости от решения суда. Споры об увольнении в связи с неоднократным неисполнением работником трудовых обязанностей (таблица последствий) &gt;&gt;&gt;</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7453" y="148756"/>
            <a:ext cx="9340769" cy="954107"/>
          </a:xfrm>
          <a:prstGeom prst="rect">
            <a:avLst/>
          </a:prstGeom>
          <a:noFill/>
        </p:spPr>
        <p:txBody>
          <a:bodyPr wrap="square" rtlCol="0">
            <a:spAutoFit/>
          </a:bodyPr>
          <a:lstStyle/>
          <a:p>
            <a:r>
              <a:rPr lang="ru-RU" sz="2800" dirty="0"/>
              <a:t>Спорные ситуации: </a:t>
            </a:r>
          </a:p>
          <a:p>
            <a:endParaRPr lang="ru-RU" sz="2800" dirty="0"/>
          </a:p>
        </p:txBody>
      </p:sp>
    </p:spTree>
    <p:extLst>
      <p:ext uri="{BB962C8B-B14F-4D97-AF65-F5344CB8AC3E}">
        <p14:creationId xmlns:p14="http://schemas.microsoft.com/office/powerpoint/2010/main" val="648834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88752" y="1926631"/>
            <a:ext cx="11214496" cy="4062651"/>
          </a:xfrm>
          <a:prstGeom prst="rect">
            <a:avLst/>
          </a:prstGeom>
          <a:noFill/>
        </p:spPr>
        <p:txBody>
          <a:bodyPr wrap="square" rtlCol="0">
            <a:spAutoFit/>
          </a:bodyPr>
          <a:lstStyle/>
          <a:p>
            <a:r>
              <a:rPr lang="ru-RU" dirty="0"/>
              <a:t> </a:t>
            </a:r>
          </a:p>
          <a:p>
            <a:r>
              <a:rPr lang="ru-RU" b="1" dirty="0"/>
              <a:t>Требования работника:</a:t>
            </a:r>
            <a:r>
              <a:rPr lang="ru-RU" dirty="0"/>
              <a:t> признать приказы о наложении дисциплинарных взысканий незаконными, восстановить на работе. </a:t>
            </a:r>
          </a:p>
          <a:p>
            <a:r>
              <a:rPr lang="ru-RU" b="1" dirty="0"/>
              <a:t>Обстоятельства дела:</a:t>
            </a:r>
            <a:r>
              <a:rPr lang="ru-RU" dirty="0"/>
              <a:t> Работник, имеющий дисциплинарные взыскания в виде замечания и выговора, был уволен на основании </a:t>
            </a:r>
            <a:r>
              <a:rPr lang="ru-RU" dirty="0">
                <a:hlinkClick r:id="rId2">
                  <a:extLst>
                    <a:ext uri="{A12FA001-AC4F-418D-AE19-62706E023703}">
                      <ahyp:hlinkClr xmlns:ahyp="http://schemas.microsoft.com/office/drawing/2018/hyperlinkcolor" val="tx"/>
                    </a:ext>
                  </a:extLst>
                </a:hlinkClick>
              </a:rPr>
              <a:t>п. 5 ч. 1 ст. 81</a:t>
            </a:r>
            <a:r>
              <a:rPr lang="ru-RU" dirty="0"/>
              <a:t> ТК РФ за повторное неисполнение трудовых обязанностей. Приказы о наложении дисциплинарных взысканий признаны незаконными. </a:t>
            </a:r>
          </a:p>
          <a:p>
            <a:r>
              <a:rPr lang="ru-RU" b="1" dirty="0"/>
              <a:t>Вывод и обоснование суда:</a:t>
            </a:r>
            <a:r>
              <a:rPr lang="ru-RU" dirty="0"/>
              <a:t> Увольнение неправомерно. Требования работника удовлетворены. Решение суда первой инстанции оставлено в силе. </a:t>
            </a:r>
          </a:p>
          <a:p>
            <a:r>
              <a:rPr lang="ru-RU" dirty="0"/>
              <a:t>В соответствии с </a:t>
            </a:r>
            <a:r>
              <a:rPr lang="ru-RU" dirty="0">
                <a:hlinkClick r:id="rId2">
                  <a:extLst>
                    <a:ext uri="{A12FA001-AC4F-418D-AE19-62706E023703}">
                      <ahyp:hlinkClr xmlns:ahyp="http://schemas.microsoft.com/office/drawing/2018/hyperlinkcolor" val="tx"/>
                    </a:ext>
                  </a:extLst>
                </a:hlinkClick>
              </a:rPr>
              <a:t>п. 5 ч. 1 ст. 81</a:t>
            </a:r>
            <a:r>
              <a:rPr lang="ru-RU" dirty="0"/>
              <a:t> ТК РФ увольнение за неоднократное неисполнение без уважительных причин трудовых обязанностей может быть применено к работнику только в случае, если он имеет дисциплинарное взыскание. Поскольку дисциплинарные взыскания в виде замечания, выговора и увольнения были наложены с нарушением требований закона, работник подлежит восстановлению в прежней должности. </a:t>
            </a: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(У-004)</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14224446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88752" y="1983362"/>
            <a:ext cx="11214496" cy="6370975"/>
          </a:xfrm>
          <a:prstGeom prst="rect">
            <a:avLst/>
          </a:prstGeom>
          <a:noFill/>
        </p:spPr>
        <p:txBody>
          <a:bodyPr wrap="square" rtlCol="0">
            <a:spAutoFit/>
          </a:bodyPr>
          <a:lstStyle/>
          <a:p>
            <a:r>
              <a:rPr lang="ru-RU" dirty="0"/>
              <a:t> </a:t>
            </a:r>
          </a:p>
          <a:p>
            <a:r>
              <a:rPr lang="ru-RU" dirty="0"/>
              <a:t>Из материалов дела следует, что основанием для наложения на истца указанного дисциплинарного взыскания послужило поступившее в ФГБОУ ВПО "&lt;...&gt;" в апреле 2012 года письмо Министерства образования и науки РФ о непредоставлении университетом отчета о мобилизационной работе за 2011 год, который необходимо было подготовить в срок до 15 декабря 2011 г.</a:t>
            </a:r>
          </a:p>
          <a:p>
            <a:endParaRPr lang="ru-RU" dirty="0"/>
          </a:p>
          <a:p>
            <a:r>
              <a:rPr lang="ru-RU" dirty="0"/>
              <a:t>Удовлетворяя требования </a:t>
            </a:r>
            <a:r>
              <a:rPr lang="ru-RU" dirty="0" err="1"/>
              <a:t>Шевлякова</a:t>
            </a:r>
            <a:r>
              <a:rPr lang="ru-RU" dirty="0"/>
              <a:t> Д.П. о признании приказа от 20 апреля 2012 г. N 145-к незаконным, суд исходил из того, что вины истца в непредоставлении в Министерство образования и науки РФ в установленный срок годового доклада о состоянии мобилизационной работы вуза не имелось, поскольку с 21 января 2011 г. обязанности по ведению мобилизационной работы в ФГБОУ ВПО "&lt;...&gt;", в том числе и по подготовке мобилизационного доклада за 2011 год, были возложены на начальника штаба ГО Ф., который 20 апреля 2011 г. был ознакомлен истцом с приказом Минобрнауки РФ о необходимости ежегодного предоставления доклада в срок до 15 декабря, однако в установленный срок такой доклад не подготовил.</a:t>
            </a:r>
          </a:p>
          <a:p>
            <a:endParaRPr lang="ru-RU" dirty="0"/>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(У-004)</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3193535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0112" y="1322459"/>
            <a:ext cx="11214496" cy="6924973"/>
          </a:xfrm>
          <a:prstGeom prst="rect">
            <a:avLst/>
          </a:prstGeom>
          <a:noFill/>
        </p:spPr>
        <p:txBody>
          <a:bodyPr wrap="square" rtlCol="0">
            <a:spAutoFit/>
          </a:bodyPr>
          <a:lstStyle/>
          <a:p>
            <a:r>
              <a:rPr lang="ru-RU" dirty="0"/>
              <a:t> </a:t>
            </a:r>
          </a:p>
          <a:p>
            <a:r>
              <a:rPr lang="ru-RU" b="1" dirty="0"/>
              <a:t>Правомерно ли увольнение за неоднократное неисполнение обязанностей при обнаружении работодателем в один день нескольких нарушений трудовой дисциплины?</a:t>
            </a:r>
            <a:r>
              <a:rPr lang="ru-RU" dirty="0"/>
              <a:t> </a:t>
            </a:r>
          </a:p>
          <a:p>
            <a:r>
              <a:rPr lang="ru-RU" dirty="0"/>
              <a:t>  </a:t>
            </a:r>
          </a:p>
          <a:p>
            <a:r>
              <a:rPr lang="ru-RU" dirty="0"/>
              <a:t>Существует судебное постановление, которым увольнение в данной ситуации признано неправомерным. </a:t>
            </a:r>
          </a:p>
          <a:p>
            <a:r>
              <a:rPr lang="ru-RU" dirty="0"/>
              <a:t>Вывод основан на том, что если одновременно выявлено несколько нарушений трудовых обязанностей и одни из них послужили основанием для наложения дисциплинарных взысканий в виде выговоров, а другие - для расторжения трудового договора, то взыскания, примененные до увольнения, не оказывают дисциплинирующего воздействия на работника. </a:t>
            </a:r>
          </a:p>
          <a:p>
            <a:endParaRPr lang="ru-RU" dirty="0"/>
          </a:p>
          <a:p>
            <a:r>
              <a:rPr lang="ru-RU" b="1" dirty="0"/>
              <a:t>Обстоятельства дела:</a:t>
            </a:r>
            <a:r>
              <a:rPr lang="ru-RU" dirty="0"/>
              <a:t> Работницей было допущено три нарушения. О наличии оснований для ее привлечения к дисциплинарной ответственности по всем трем случаям работодатель узнал одновременно из одних и тех же документов. По двум первым нарушениям работнице объявлены выговоры, за третье нарушение применено дисциплинарное взыскание в виде увольнения по </a:t>
            </a:r>
            <a:r>
              <a:rPr lang="ru-RU" dirty="0">
                <a:hlinkClick r:id="rId2">
                  <a:extLst>
                    <a:ext uri="{A12FA001-AC4F-418D-AE19-62706E023703}">
                      <ahyp:hlinkClr xmlns:ahyp="http://schemas.microsoft.com/office/drawing/2018/hyperlinkcolor" val="tx"/>
                    </a:ext>
                  </a:extLst>
                </a:hlinkClick>
              </a:rPr>
              <a:t>п. 5 ч. 1 ст. 81</a:t>
            </a:r>
            <a:r>
              <a:rPr lang="ru-RU" dirty="0"/>
              <a:t> ТК РФ. </a:t>
            </a:r>
          </a:p>
          <a:p>
            <a:r>
              <a:rPr lang="ru-RU" b="1" dirty="0"/>
              <a:t>Вывод и обоснование суда:</a:t>
            </a:r>
            <a:r>
              <a:rPr lang="ru-RU" dirty="0"/>
              <a:t> Увольнение неправомерно. Требования работника удовлетворены. Решение суда первой инстанции в части восстановления на работе оставлено в силе. </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несоответствия работника занимаемой должности </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(У-005)</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12804363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475C2E3D-EC9C-41A7-B88D-4B5A0AB0F79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827905" y="529805"/>
            <a:ext cx="6559163" cy="3081496"/>
          </a:xfrm>
          <a:prstGeom prst="rect">
            <a:avLst/>
          </a:prstGeom>
        </p:spPr>
      </p:pic>
      <p:sp>
        <p:nvSpPr>
          <p:cNvPr id="2" name="Прямоугольник 1">
            <a:extLst>
              <a:ext uri="{FF2B5EF4-FFF2-40B4-BE49-F238E27FC236}">
                <a16:creationId xmlns:a16="http://schemas.microsoft.com/office/drawing/2014/main" id="{572D523A-4CC5-4135-B22E-1779EA66FF1F}"/>
              </a:ext>
            </a:extLst>
          </p:cNvPr>
          <p:cNvSpPr/>
          <p:nvPr/>
        </p:nvSpPr>
        <p:spPr>
          <a:xfrm>
            <a:off x="2827905" y="3831220"/>
            <a:ext cx="6769487" cy="2838329"/>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101345" y="4096222"/>
            <a:ext cx="6012281" cy="2308324"/>
          </a:xfrm>
          <a:prstGeom prst="rect">
            <a:avLst/>
          </a:prstGeom>
          <a:noFill/>
        </p:spPr>
        <p:txBody>
          <a:bodyPr wrap="square" rtlCol="0">
            <a:spAutoFit/>
          </a:bodyPr>
          <a:lstStyle/>
          <a:p>
            <a:r>
              <a:rPr lang="ru-RU" b="1" dirty="0">
                <a:solidFill>
                  <a:schemeClr val="bg1"/>
                </a:solidFill>
              </a:rPr>
              <a:t>однократного грубого нарушения работником трудовых обязанностей</a:t>
            </a:r>
            <a:r>
              <a:rPr lang="ru-RU" dirty="0">
                <a:solidFill>
                  <a:schemeClr val="bg1"/>
                </a:solidFill>
              </a:rPr>
              <a:t>:</a:t>
            </a:r>
          </a:p>
          <a:p>
            <a:r>
              <a:rPr lang="ru-RU" dirty="0">
                <a:solidFill>
                  <a:schemeClr val="bg1"/>
                </a:solidFill>
              </a:rPr>
              <a:t>а) </a:t>
            </a:r>
            <a:r>
              <a:rPr lang="ru-RU" b="1" u="sng" dirty="0">
                <a:solidFill>
                  <a:schemeClr val="bg1"/>
                </a:solidFill>
              </a:rPr>
              <a:t>прогула</a:t>
            </a:r>
            <a:r>
              <a:rPr lang="ru-RU" b="1" dirty="0">
                <a:solidFill>
                  <a:schemeClr val="bg1"/>
                </a:solidFill>
              </a:rPr>
              <a:t>, то есть отсутствия на рабочем месте без уважительных причин в течение всего рабочего дня (смены), независимо от его (ее) продолжительности, а также в случае отсутствия на рабочем месте без уважительных причин более четырех часов подряд в течение рабочего дня (смены)</a:t>
            </a:r>
            <a:endParaRPr lang="ru-RU" dirty="0">
              <a:solidFill>
                <a:schemeClr val="bg1"/>
              </a:solidFill>
            </a:endParaRPr>
          </a:p>
        </p:txBody>
      </p:sp>
    </p:spTree>
    <p:extLst>
      <p:ext uri="{BB962C8B-B14F-4D97-AF65-F5344CB8AC3E}">
        <p14:creationId xmlns:p14="http://schemas.microsoft.com/office/powerpoint/2010/main" val="28685499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23605" y="931202"/>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047568"/>
            <a:ext cx="9653285" cy="5909310"/>
          </a:xfrm>
          <a:prstGeom prst="rect">
            <a:avLst/>
          </a:prstGeom>
          <a:noFill/>
        </p:spPr>
        <p:txBody>
          <a:bodyPr wrap="square" rtlCol="0">
            <a:spAutoFit/>
          </a:bodyPr>
          <a:lstStyle/>
          <a:p>
            <a:r>
              <a:rPr lang="ru-RU" dirty="0"/>
              <a:t>а) за невыход на работу без уважительных причин, т.е. отсутствие на работе в течение всего рабочего дня (смены) независимо от продолжительности рабочего дня (смены);</a:t>
            </a:r>
          </a:p>
          <a:p>
            <a:endParaRPr lang="ru-RU" dirty="0"/>
          </a:p>
          <a:p>
            <a:r>
              <a:rPr lang="ru-RU" dirty="0"/>
              <a:t>б) за нахождение работника без уважительных причин более 4 ч подряд в течение рабочего дня вне пределов рабочего места;</a:t>
            </a:r>
          </a:p>
          <a:p>
            <a:endParaRPr lang="ru-RU" dirty="0"/>
          </a:p>
          <a:p>
            <a:r>
              <a:rPr lang="ru-RU" dirty="0"/>
              <a:t>в) за оставление без уважительной причины работы лицом, заключившим трудовой договор на неопределенный срок, без предупреждения работодателя о расторжении договора, а равно и до истечения 2-недельного срока предупреждения (ч. 1 ст. 80 ТК РФ);</a:t>
            </a:r>
          </a:p>
          <a:p>
            <a:endParaRPr lang="ru-RU" dirty="0"/>
          </a:p>
          <a:p>
            <a:r>
              <a:rPr lang="ru-RU" dirty="0"/>
              <a:t>г) за оставление без уважительной причины работы лицом, заключившим трудовой договор на определенный срок, до истечения срока договора либо до истечения срока предупреждения о досрочном расторжении трудового договора (ст. 79, ч. 1 ст. 80, ст. 280, ч. 1 ст. 292, ч. 1 ст. 296 ТК РФ);</a:t>
            </a:r>
          </a:p>
          <a:p>
            <a:endParaRPr lang="ru-RU" dirty="0"/>
          </a:p>
          <a:p>
            <a:r>
              <a:rPr lang="ru-RU" dirty="0"/>
              <a:t>д) за самовольное использование дней отгулов, а также за самовольный уход в отпуск (основной, дополнительный). НО не является прогулом использование работником дней отдыха, если работодатель отказал в их предоставлении и время использования работником таких дней не зависело от усмотрения работодателя (например, отказ работнику, являющемуся донором, в предоставлении в соответствии с ч. 4 ст. 186 ТК РФ).</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7453" y="148756"/>
            <a:ext cx="9340769" cy="954107"/>
          </a:xfrm>
          <a:prstGeom prst="rect">
            <a:avLst/>
          </a:prstGeom>
          <a:noFill/>
        </p:spPr>
        <p:txBody>
          <a:bodyPr wrap="square" rtlCol="0">
            <a:spAutoFit/>
          </a:bodyPr>
          <a:lstStyle/>
          <a:p>
            <a:r>
              <a:rPr lang="ru-RU" sz="2800" dirty="0"/>
              <a:t>Увольнение за прогул: </a:t>
            </a:r>
          </a:p>
          <a:p>
            <a:endParaRPr lang="ru-RU" sz="2800" dirty="0"/>
          </a:p>
        </p:txBody>
      </p:sp>
    </p:spTree>
    <p:extLst>
      <p:ext uri="{BB962C8B-B14F-4D97-AF65-F5344CB8AC3E}">
        <p14:creationId xmlns:p14="http://schemas.microsoft.com/office/powerpoint/2010/main" val="14209109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650798" y="1803722"/>
            <a:ext cx="11214496" cy="3416320"/>
          </a:xfrm>
          <a:prstGeom prst="rect">
            <a:avLst/>
          </a:prstGeom>
          <a:noFill/>
        </p:spPr>
        <p:txBody>
          <a:bodyPr wrap="square" rtlCol="0">
            <a:spAutoFit/>
          </a:bodyPr>
          <a:lstStyle/>
          <a:p>
            <a:r>
              <a:rPr lang="ru-RU" sz="2400" b="1" dirty="0">
                <a:solidFill>
                  <a:schemeClr val="accent2"/>
                </a:solidFill>
              </a:rPr>
              <a:t>Важно! </a:t>
            </a:r>
          </a:p>
          <a:p>
            <a:r>
              <a:rPr lang="ru-RU" sz="2400" dirty="0">
                <a:solidFill>
                  <a:schemeClr val="accent2"/>
                </a:solidFill>
              </a:rPr>
              <a:t>При рассмотрении дела о восстановлении на работе лица, переведенного на другую работу и уволенного за прогул в связи с отказом приступить к ней, работодатель обязан представить доказательства, свидетельствующие о законности самого перевода (ст. 72.1, 72.2 ТК РФ). </a:t>
            </a:r>
          </a:p>
          <a:p>
            <a:endParaRPr lang="ru-RU" sz="2400" dirty="0">
              <a:solidFill>
                <a:schemeClr val="accent2"/>
              </a:solidFill>
            </a:endParaRPr>
          </a:p>
          <a:p>
            <a:r>
              <a:rPr lang="ru-RU" sz="2400" dirty="0">
                <a:solidFill>
                  <a:schemeClr val="accent2"/>
                </a:solidFill>
              </a:rPr>
              <a:t>В случае признания перевода незаконным увольнение за прогул не может считаться обоснованным и работник подлежит восстановлению на прежней работе.</a:t>
            </a: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прогул</a:t>
            </a:r>
          </a:p>
          <a:p>
            <a:pPr algn="ctr"/>
            <a:endParaRPr lang="ru-RU" dirty="0">
              <a:solidFill>
                <a:schemeClr val="bg1"/>
              </a:solidFill>
            </a:endParaRPr>
          </a:p>
        </p:txBody>
      </p:sp>
    </p:spTree>
    <p:extLst>
      <p:ext uri="{BB962C8B-B14F-4D97-AF65-F5344CB8AC3E}">
        <p14:creationId xmlns:p14="http://schemas.microsoft.com/office/powerpoint/2010/main" val="17557569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650798" y="1803722"/>
            <a:ext cx="11214496" cy="4154984"/>
          </a:xfrm>
          <a:prstGeom prst="rect">
            <a:avLst/>
          </a:prstGeom>
          <a:noFill/>
        </p:spPr>
        <p:txBody>
          <a:bodyPr wrap="square" rtlCol="0">
            <a:spAutoFit/>
          </a:bodyPr>
          <a:lstStyle/>
          <a:p>
            <a:r>
              <a:rPr lang="ru-RU" sz="2400" b="1" dirty="0">
                <a:solidFill>
                  <a:schemeClr val="accent2"/>
                </a:solidFill>
              </a:rPr>
              <a:t>Важно! </a:t>
            </a:r>
          </a:p>
          <a:p>
            <a:endParaRPr lang="ru-RU" sz="2400" dirty="0">
              <a:solidFill>
                <a:schemeClr val="accent2"/>
              </a:solidFill>
            </a:endParaRPr>
          </a:p>
          <a:p>
            <a:r>
              <a:rPr lang="ru-RU" sz="2400" dirty="0">
                <a:solidFill>
                  <a:schemeClr val="accent2"/>
                </a:solidFill>
              </a:rPr>
              <a:t>Если при разрешении спора о восстановлении на работе лица, уволенного за прогул, и взыскании среднего заработка за время вынужденного прогула выясняется, что отсутствие на рабочем месте было вызвано неуважительной причиной, но работодателем нарушен порядок увольнения, суду при удовлетворении заявленных требований необходимо учитывать, что средний заработок восстановленному работнику в таких случаях может быть взыскан не с первого дня невыхода на работу, а со дня издания приказа об увольнении, поскольку только с этого времени прогул является вынужденным (п. п. 39, 40, 41 Постановления Пленума ВС РФ от 17 марта 2004 г. N 2).</a:t>
            </a: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477328"/>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прогул</a:t>
            </a:r>
          </a:p>
          <a:p>
            <a:pPr algn="ctr"/>
            <a:endParaRPr lang="ru-RU" dirty="0">
              <a:solidFill>
                <a:schemeClr val="bg1"/>
              </a:solidFill>
            </a:endParaRPr>
          </a:p>
        </p:txBody>
      </p:sp>
    </p:spTree>
    <p:extLst>
      <p:ext uri="{BB962C8B-B14F-4D97-AF65-F5344CB8AC3E}">
        <p14:creationId xmlns:p14="http://schemas.microsoft.com/office/powerpoint/2010/main" val="2921627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23605" y="931202"/>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047568"/>
            <a:ext cx="9653285" cy="6186309"/>
          </a:xfrm>
          <a:prstGeom prst="rect">
            <a:avLst/>
          </a:prstGeom>
          <a:noFill/>
        </p:spPr>
        <p:txBody>
          <a:bodyPr wrap="square" rtlCol="0">
            <a:spAutoFit/>
          </a:bodyPr>
          <a:lstStyle/>
          <a:p>
            <a:r>
              <a:rPr lang="ru-RU" dirty="0"/>
              <a:t> </a:t>
            </a:r>
          </a:p>
          <a:p>
            <a:r>
              <a:rPr lang="ru-RU" dirty="0"/>
              <a:t>1. Определение продолжительности времени отсутствия работника на рабочем месте при увольнении за прогул (пп. "а" п. 6 ч. 1 ст. 81 ТК РФ) &gt;&gt;&gt;</a:t>
            </a:r>
          </a:p>
          <a:p>
            <a:pPr marL="342900" indent="-342900">
              <a:buAutoNum type="arabicPeriod"/>
            </a:pPr>
            <a:endParaRPr lang="ru-RU" dirty="0"/>
          </a:p>
          <a:p>
            <a:r>
              <a:rPr lang="ru-RU" dirty="0"/>
              <a:t>2. Определение уважительности причины отсутствия работника на рабочем месте при увольнении за прогул &gt;&gt;&gt;</a:t>
            </a:r>
          </a:p>
          <a:p>
            <a:endParaRPr lang="ru-RU" dirty="0"/>
          </a:p>
          <a:p>
            <a:r>
              <a:rPr lang="ru-RU" dirty="0"/>
              <a:t>3. Самовольное использование работником отпуска или других дней отдыха &gt;&gt;&gt;</a:t>
            </a:r>
          </a:p>
          <a:p>
            <a:endParaRPr lang="ru-RU" dirty="0"/>
          </a:p>
          <a:p>
            <a:r>
              <a:rPr lang="ru-RU" dirty="0"/>
              <a:t>4. Несоблюдение порядка применения дисциплинарного взыскания (ст. 193 ТК РФ) при увольнении за прогул (пп. "а" п. 6 ч. 1 ст. 81 ТК РФ) &gt;&gt;&gt;</a:t>
            </a:r>
          </a:p>
          <a:p>
            <a:endParaRPr lang="ru-RU" dirty="0"/>
          </a:p>
          <a:p>
            <a:r>
              <a:rPr lang="ru-RU" dirty="0"/>
              <a:t>5. Соответствие тяжести совершенного проступка виду дисциплинарного взыскания (ч. 5 ст. 192 ТК РФ) при увольнении работника за прогул (пп. "а" п. 6 ч. 1 ст. 81 ТК РФ) &gt;&gt;&gt;</a:t>
            </a:r>
          </a:p>
          <a:p>
            <a:endParaRPr lang="ru-RU" dirty="0"/>
          </a:p>
          <a:p>
            <a:r>
              <a:rPr lang="ru-RU" dirty="0"/>
              <a:t>6. Увольнение за прогул (пп. "а" п. 6 ч. 1 ст. 81 ТК РФ) в период беременности, отпуска или временной нетрудоспособности работника &gt;&gt;&gt;</a:t>
            </a:r>
          </a:p>
          <a:p>
            <a:endParaRPr lang="ru-RU" dirty="0"/>
          </a:p>
          <a:p>
            <a:r>
              <a:rPr lang="ru-RU" dirty="0"/>
              <a:t>7. Последствия для работодателя в зависимости от решения суда. Споры в связи с увольнением работника за прогул &gt;&gt;&gt;</a:t>
            </a:r>
          </a:p>
          <a:p>
            <a:r>
              <a:rPr lang="ru-RU" dirty="0"/>
              <a:t> </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7453" y="148756"/>
            <a:ext cx="9340769" cy="954107"/>
          </a:xfrm>
          <a:prstGeom prst="rect">
            <a:avLst/>
          </a:prstGeom>
          <a:noFill/>
        </p:spPr>
        <p:txBody>
          <a:bodyPr wrap="square" rtlCol="0">
            <a:spAutoFit/>
          </a:bodyPr>
          <a:lstStyle/>
          <a:p>
            <a:r>
              <a:rPr lang="ru-RU" sz="2800" dirty="0"/>
              <a:t>Спорные ситуации: </a:t>
            </a:r>
          </a:p>
          <a:p>
            <a:endParaRPr lang="ru-RU" sz="2800" dirty="0"/>
          </a:p>
        </p:txBody>
      </p:sp>
    </p:spTree>
    <p:extLst>
      <p:ext uri="{BB962C8B-B14F-4D97-AF65-F5344CB8AC3E}">
        <p14:creationId xmlns:p14="http://schemas.microsoft.com/office/powerpoint/2010/main" val="9689986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0112" y="1322459"/>
            <a:ext cx="11214496" cy="6093976"/>
          </a:xfrm>
          <a:prstGeom prst="rect">
            <a:avLst/>
          </a:prstGeom>
          <a:noFill/>
        </p:spPr>
        <p:txBody>
          <a:bodyPr wrap="square" rtlCol="0">
            <a:spAutoFit/>
          </a:bodyPr>
          <a:lstStyle/>
          <a:p>
            <a:r>
              <a:rPr lang="ru-RU" dirty="0"/>
              <a:t> </a:t>
            </a:r>
          </a:p>
          <a:p>
            <a:r>
              <a:rPr lang="ru-RU" b="1" dirty="0"/>
              <a:t>Требования работника: </a:t>
            </a:r>
            <a:r>
              <a:rPr lang="ru-RU" dirty="0"/>
              <a:t>признать приказ об увольнении незаконным, изменить формулировку основания и дату увольнения.</a:t>
            </a:r>
          </a:p>
          <a:p>
            <a:endParaRPr lang="ru-RU" dirty="0"/>
          </a:p>
          <a:p>
            <a:r>
              <a:rPr lang="ru-RU" b="1" dirty="0"/>
              <a:t>Обстоятельства дела: </a:t>
            </a:r>
            <a:r>
              <a:rPr lang="ru-RU" dirty="0"/>
              <a:t>Работник отсутствовал на рабочем месте более 4 часов подряд, но за вычетом времени отсутствия в обеденный перерыв на рабочее время пришлось не более 4 часов отсутствия. Работодатель уволил работника по пп. "а" п. 6 ч. 1 ст. 81 ТК РФ за прогул.</a:t>
            </a:r>
          </a:p>
          <a:p>
            <a:endParaRPr lang="ru-RU" dirty="0"/>
          </a:p>
          <a:p>
            <a:r>
              <a:rPr lang="ru-RU" b="1" dirty="0"/>
              <a:t>Вывод и обоснование суда</a:t>
            </a:r>
            <a:r>
              <a:rPr lang="ru-RU" dirty="0"/>
              <a:t>: Увольнение неправомерно. Требования работника удовлетворены. Решение суда первой инстанции оставлено в силе.</a:t>
            </a:r>
          </a:p>
          <a:p>
            <a:r>
              <a:rPr lang="ru-RU" dirty="0"/>
              <a:t>Согласно ч. 1 ст. 108 ТК РФ время перерыва для отдыха и питания не включается в рабочее. Таким образом, работник отсутствовал на рабочем месте не более 4 часов подряд и к нему не могло быть применено дисциплинарное взыскание в виде увольнения по пп. "а" п. 6 ч. 1 ст. 81 ТК РФ.</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прогул</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(У-006)</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1103372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201607" y="260256"/>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308442"/>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1415918" y="1489946"/>
            <a:ext cx="9183658" cy="5632311"/>
          </a:xfrm>
          <a:prstGeom prst="rect">
            <a:avLst/>
          </a:prstGeom>
          <a:noFill/>
        </p:spPr>
        <p:txBody>
          <a:bodyPr wrap="square" rtlCol="0">
            <a:spAutoFit/>
          </a:bodyPr>
          <a:lstStyle/>
          <a:p>
            <a:r>
              <a:rPr lang="ru-RU" sz="2400" dirty="0">
                <a:solidFill>
                  <a:schemeClr val="accent2"/>
                </a:solidFill>
              </a:rPr>
              <a:t>5) перевод работника  к другому работодателю или переход на выборную работу (должность);</a:t>
            </a:r>
          </a:p>
          <a:p>
            <a:endParaRPr lang="ru-RU" sz="2400" dirty="0">
              <a:solidFill>
                <a:schemeClr val="accent2"/>
              </a:solidFill>
            </a:endParaRPr>
          </a:p>
          <a:p>
            <a:r>
              <a:rPr lang="ru-RU" sz="2400" dirty="0">
                <a:solidFill>
                  <a:schemeClr val="accent2"/>
                </a:solidFill>
              </a:rPr>
              <a:t>6) отказ работника от продолжения работы в связи со сменой собственника имущества организации… (статья 75 ТК);</a:t>
            </a:r>
          </a:p>
          <a:p>
            <a:endParaRPr lang="ru-RU" sz="2400" dirty="0">
              <a:solidFill>
                <a:schemeClr val="accent2"/>
              </a:solidFill>
            </a:endParaRPr>
          </a:p>
          <a:p>
            <a:r>
              <a:rPr lang="ru-RU" sz="2400" dirty="0">
                <a:solidFill>
                  <a:schemeClr val="accent2"/>
                </a:solidFill>
              </a:rPr>
              <a:t>7) отказ работника от продолжения работы в связи с изменением определенных сторонами условий трудового договора (часть четвертая статьи 74 ТК);</a:t>
            </a:r>
          </a:p>
          <a:p>
            <a:endParaRPr lang="ru-RU" sz="2400" dirty="0">
              <a:solidFill>
                <a:schemeClr val="accent2"/>
              </a:solidFill>
            </a:endParaRPr>
          </a:p>
          <a:p>
            <a:r>
              <a:rPr lang="ru-RU" sz="2400" dirty="0">
                <a:solidFill>
                  <a:schemeClr val="accent2"/>
                </a:solidFill>
              </a:rPr>
              <a:t>8) отказ работника от перевода на другую работу, необходимого ему в соответствии с медицинским заключением, …(части третья и четвертая статьи 73 ТК);</a:t>
            </a:r>
          </a:p>
          <a:p>
            <a:endParaRPr lang="ru-RU" sz="2400" dirty="0">
              <a:solidFill>
                <a:schemeClr val="accent2"/>
              </a:solidFill>
            </a:endParaRPr>
          </a:p>
          <a:p>
            <a:endParaRPr lang="ru-RU" sz="2400" dirty="0">
              <a:solidFill>
                <a:schemeClr val="accent2"/>
              </a:solidFill>
            </a:endParaRPr>
          </a:p>
        </p:txBody>
      </p:sp>
      <p:sp>
        <p:nvSpPr>
          <p:cNvPr id="12" name="TextBox 11">
            <a:extLst>
              <a:ext uri="{FF2B5EF4-FFF2-40B4-BE49-F238E27FC236}">
                <a16:creationId xmlns:a16="http://schemas.microsoft.com/office/drawing/2014/main" id="{87AFCF03-0F50-4910-9442-47434B8C9FBB}"/>
              </a:ext>
            </a:extLst>
          </p:cNvPr>
          <p:cNvSpPr txBox="1"/>
          <p:nvPr/>
        </p:nvSpPr>
        <p:spPr>
          <a:xfrm>
            <a:off x="1412031" y="446685"/>
            <a:ext cx="5823858" cy="954107"/>
          </a:xfrm>
          <a:prstGeom prst="rect">
            <a:avLst/>
          </a:prstGeom>
          <a:noFill/>
        </p:spPr>
        <p:txBody>
          <a:bodyPr wrap="square" rtlCol="0">
            <a:spAutoFit/>
          </a:bodyPr>
          <a:lstStyle/>
          <a:p>
            <a:r>
              <a:rPr lang="ru-RU" sz="2800" dirty="0"/>
              <a:t>Общие основания расторжения договора: </a:t>
            </a:r>
          </a:p>
        </p:txBody>
      </p:sp>
      <p:sp>
        <p:nvSpPr>
          <p:cNvPr id="5" name="TextBox 4">
            <a:extLst>
              <a:ext uri="{FF2B5EF4-FFF2-40B4-BE49-F238E27FC236}">
                <a16:creationId xmlns:a16="http://schemas.microsoft.com/office/drawing/2014/main" id="{3141362E-1CB3-4ED2-9A2F-9335EDE268A1}"/>
              </a:ext>
            </a:extLst>
          </p:cNvPr>
          <p:cNvSpPr txBox="1"/>
          <p:nvPr/>
        </p:nvSpPr>
        <p:spPr>
          <a:xfrm>
            <a:off x="8346231" y="586192"/>
            <a:ext cx="3592285" cy="646331"/>
          </a:xfrm>
          <a:prstGeom prst="rect">
            <a:avLst/>
          </a:prstGeom>
          <a:noFill/>
        </p:spPr>
        <p:txBody>
          <a:bodyPr wrap="square" rtlCol="0">
            <a:spAutoFit/>
          </a:bodyPr>
          <a:lstStyle/>
          <a:p>
            <a:r>
              <a:rPr lang="ru-RU" dirty="0">
                <a:solidFill>
                  <a:schemeClr val="bg1"/>
                </a:solidFill>
              </a:rPr>
              <a:t>Все эти основания перечислены в статье 77 Трудового кодекса</a:t>
            </a:r>
          </a:p>
        </p:txBody>
      </p:sp>
    </p:spTree>
    <p:extLst>
      <p:ext uri="{BB962C8B-B14F-4D97-AF65-F5344CB8AC3E}">
        <p14:creationId xmlns:p14="http://schemas.microsoft.com/office/powerpoint/2010/main" val="5951287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2827905" y="3831220"/>
            <a:ext cx="6769487" cy="2838329"/>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101345" y="4096222"/>
            <a:ext cx="6012281" cy="1754326"/>
          </a:xfrm>
          <a:prstGeom prst="rect">
            <a:avLst/>
          </a:prstGeom>
          <a:noFill/>
        </p:spPr>
        <p:txBody>
          <a:bodyPr wrap="square" rtlCol="0">
            <a:spAutoFit/>
          </a:bodyPr>
          <a:lstStyle/>
          <a:p>
            <a:r>
              <a:rPr lang="ru-RU" b="1" dirty="0">
                <a:solidFill>
                  <a:schemeClr val="bg1"/>
                </a:solidFill>
              </a:rPr>
              <a:t>однократного грубого нарушения работником трудовых обязанностей:</a:t>
            </a:r>
          </a:p>
          <a:p>
            <a:r>
              <a:rPr lang="ru-RU" b="1" dirty="0">
                <a:solidFill>
                  <a:schemeClr val="bg1"/>
                </a:solidFill>
              </a:rPr>
              <a:t> </a:t>
            </a:r>
          </a:p>
          <a:p>
            <a:r>
              <a:rPr lang="ru-RU" b="1" dirty="0">
                <a:solidFill>
                  <a:schemeClr val="bg1"/>
                </a:solidFill>
              </a:rPr>
              <a:t>б) появления работника на работе в состоянии алкогольного, наркотического или иного токсического опьянения;</a:t>
            </a:r>
          </a:p>
        </p:txBody>
      </p:sp>
      <p:pic>
        <p:nvPicPr>
          <p:cNvPr id="5" name="Рисунок 4">
            <a:extLst>
              <a:ext uri="{FF2B5EF4-FFF2-40B4-BE49-F238E27FC236}">
                <a16:creationId xmlns:a16="http://schemas.microsoft.com/office/drawing/2014/main" id="{0FA213D1-8252-48FA-AD01-B25BADD802DA}"/>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861311" y="131248"/>
            <a:ext cx="4702674" cy="3625953"/>
          </a:xfrm>
          <a:prstGeom prst="rect">
            <a:avLst/>
          </a:prstGeom>
        </p:spPr>
      </p:pic>
    </p:spTree>
    <p:extLst>
      <p:ext uri="{BB962C8B-B14F-4D97-AF65-F5344CB8AC3E}">
        <p14:creationId xmlns:p14="http://schemas.microsoft.com/office/powerpoint/2010/main" val="19607096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539352" y="1052795"/>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389439"/>
            <a:ext cx="9653285" cy="4247317"/>
          </a:xfrm>
          <a:prstGeom prst="rect">
            <a:avLst/>
          </a:prstGeom>
          <a:noFill/>
        </p:spPr>
        <p:txBody>
          <a:bodyPr wrap="square" rtlCol="0">
            <a:spAutoFit/>
          </a:bodyPr>
          <a:lstStyle/>
          <a:p>
            <a:r>
              <a:rPr lang="ru-RU" dirty="0"/>
              <a:t>По этому основанию могут быть уволены работники, находившиеся в рабочее время в месте выполнения трудовых обязанностей в состоянии алкогольного, наркотического или иного токсического опьянения. При этом не имеет значения, отстранялся ли работник от работы в связи с указанным состоянием.</a:t>
            </a:r>
          </a:p>
          <a:p>
            <a:endParaRPr lang="ru-RU" dirty="0"/>
          </a:p>
          <a:p>
            <a:r>
              <a:rPr lang="ru-RU" dirty="0"/>
              <a:t>Необходимо также учитывать, что увольнение по этому основанию может последовать и тогда, когда работник в рабочее время находился в таком состоянии не на своем рабочем месте, но на территории данной организации либо он находился на территории объекта, где по поручению работодателя должен был выполнять трудовую функцию.</a:t>
            </a:r>
          </a:p>
          <a:p>
            <a:endParaRPr lang="ru-RU" dirty="0"/>
          </a:p>
          <a:p>
            <a:r>
              <a:rPr lang="ru-RU" dirty="0"/>
              <a:t>Состояние алкогольного либо наркотического или иного токсического опьянения может быть подтверждено как медицинским заключением, так и другими видами доказательств, которые должны быть соответственно оценены судом (п. 42 Постановления Пленума ВС РФ от 17 марта 2004 г. N 2).</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520368" y="84081"/>
            <a:ext cx="9340769" cy="1384995"/>
          </a:xfrm>
          <a:prstGeom prst="rect">
            <a:avLst/>
          </a:prstGeom>
          <a:noFill/>
        </p:spPr>
        <p:txBody>
          <a:bodyPr wrap="square" rtlCol="0">
            <a:spAutoFit/>
          </a:bodyPr>
          <a:lstStyle/>
          <a:p>
            <a:r>
              <a:rPr lang="ru-RU" sz="2800" dirty="0"/>
              <a:t>Увольнение за появление в состоянии опьянения (алкогольного, наркотического): </a:t>
            </a:r>
          </a:p>
          <a:p>
            <a:endParaRPr lang="ru-RU" sz="2800" dirty="0"/>
          </a:p>
        </p:txBody>
      </p:sp>
    </p:spTree>
    <p:extLst>
      <p:ext uri="{BB962C8B-B14F-4D97-AF65-F5344CB8AC3E}">
        <p14:creationId xmlns:p14="http://schemas.microsoft.com/office/powerpoint/2010/main" val="39046631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23605" y="931202"/>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047568"/>
            <a:ext cx="9653285" cy="4524315"/>
          </a:xfrm>
          <a:prstGeom prst="rect">
            <a:avLst/>
          </a:prstGeom>
          <a:noFill/>
        </p:spPr>
        <p:txBody>
          <a:bodyPr wrap="square" rtlCol="0">
            <a:spAutoFit/>
          </a:bodyPr>
          <a:lstStyle/>
          <a:p>
            <a:r>
              <a:rPr lang="ru-RU" dirty="0"/>
              <a:t> </a:t>
            </a:r>
          </a:p>
          <a:p>
            <a:r>
              <a:rPr lang="ru-RU" dirty="0"/>
              <a:t>1. Установление факта опьянения работника при медицинском освидетельствовании и без его проведения &gt;&gt;&gt;</a:t>
            </a:r>
          </a:p>
          <a:p>
            <a:pPr marL="342900" indent="-342900">
              <a:buAutoNum type="arabicPeriod"/>
            </a:pPr>
            <a:endParaRPr lang="ru-RU" dirty="0"/>
          </a:p>
          <a:p>
            <a:r>
              <a:rPr lang="ru-RU" dirty="0"/>
              <a:t>2. Определение времени и места нахождения работника в состоянии опьянения &gt;&gt;&gt;</a:t>
            </a:r>
          </a:p>
          <a:p>
            <a:endParaRPr lang="ru-RU" dirty="0"/>
          </a:p>
          <a:p>
            <a:r>
              <a:rPr lang="ru-RU" dirty="0"/>
              <a:t>3. Несоблюдение порядка применения дисциплинарного взыскания и (или) непредоставление гарантий при увольнении за появление на работе в нетрезвом виде &gt;&gt;&gt;</a:t>
            </a:r>
          </a:p>
          <a:p>
            <a:endParaRPr lang="ru-RU" dirty="0"/>
          </a:p>
          <a:p>
            <a:r>
              <a:rPr lang="ru-RU" dirty="0"/>
              <a:t>4. Определение соответствия тяжести совершенного проступка виду дисциплинарного взыскания - увольнению &gt;&gt;&gt;</a:t>
            </a:r>
          </a:p>
          <a:p>
            <a:endParaRPr lang="ru-RU" dirty="0"/>
          </a:p>
          <a:p>
            <a:r>
              <a:rPr lang="ru-RU" dirty="0"/>
              <a:t>5. Последствия для работодателя в зависимости от решения суда. Споры об увольнении в связи с появлением на работе в состоянии опьянения &gt;&gt;&gt;</a:t>
            </a:r>
          </a:p>
          <a:p>
            <a:r>
              <a:rPr lang="ru-RU" dirty="0"/>
              <a:t> </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7453" y="148756"/>
            <a:ext cx="9340769" cy="954107"/>
          </a:xfrm>
          <a:prstGeom prst="rect">
            <a:avLst/>
          </a:prstGeom>
          <a:noFill/>
        </p:spPr>
        <p:txBody>
          <a:bodyPr wrap="square" rtlCol="0">
            <a:spAutoFit/>
          </a:bodyPr>
          <a:lstStyle/>
          <a:p>
            <a:r>
              <a:rPr lang="ru-RU" sz="2800" dirty="0"/>
              <a:t>Спорные ситуации: </a:t>
            </a:r>
          </a:p>
          <a:p>
            <a:endParaRPr lang="ru-RU" sz="2800" dirty="0"/>
          </a:p>
        </p:txBody>
      </p:sp>
    </p:spTree>
    <p:extLst>
      <p:ext uri="{BB962C8B-B14F-4D97-AF65-F5344CB8AC3E}">
        <p14:creationId xmlns:p14="http://schemas.microsoft.com/office/powerpoint/2010/main" val="29425686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0112" y="1322459"/>
            <a:ext cx="11214496" cy="6093976"/>
          </a:xfrm>
          <a:prstGeom prst="rect">
            <a:avLst/>
          </a:prstGeom>
          <a:noFill/>
        </p:spPr>
        <p:txBody>
          <a:bodyPr wrap="square" rtlCol="0">
            <a:spAutoFit/>
          </a:bodyPr>
          <a:lstStyle/>
          <a:p>
            <a:r>
              <a:rPr lang="ru-RU" dirty="0"/>
              <a:t> </a:t>
            </a:r>
          </a:p>
          <a:p>
            <a:r>
              <a:rPr lang="ru-RU" b="1" dirty="0"/>
              <a:t>Требования работника: </a:t>
            </a:r>
            <a:r>
              <a:rPr lang="ru-RU" dirty="0"/>
              <a:t>признать приказ об увольнении незаконным, изменить формулировку основания и дату увольнения.</a:t>
            </a:r>
          </a:p>
          <a:p>
            <a:endParaRPr lang="ru-RU" dirty="0"/>
          </a:p>
          <a:p>
            <a:r>
              <a:rPr lang="ru-RU" b="1" dirty="0"/>
              <a:t>Обстоятельства дела: </a:t>
            </a:r>
            <a:r>
              <a:rPr lang="ru-RU" dirty="0"/>
              <a:t>Работник отсутствовал на рабочем месте более 4 часов подряд, но за вычетом времени отсутствия в обеденный перерыв на рабочее время пришлось не более 4 часов отсутствия. Работодатель уволил работника по пп. "а" п. 6 ч. 1 ст. 81 ТК РФ за прогул.</a:t>
            </a:r>
          </a:p>
          <a:p>
            <a:endParaRPr lang="ru-RU" dirty="0"/>
          </a:p>
          <a:p>
            <a:r>
              <a:rPr lang="ru-RU" b="1" dirty="0"/>
              <a:t>Вывод и обоснование суда</a:t>
            </a:r>
            <a:r>
              <a:rPr lang="ru-RU" dirty="0"/>
              <a:t>: Увольнение неправомерно. Требования работника удовлетворены. Решение суда первой инстанции оставлено в силе.</a:t>
            </a:r>
          </a:p>
          <a:p>
            <a:r>
              <a:rPr lang="ru-RU" dirty="0"/>
              <a:t>Согласно ч. 1 ст. 108 ТК РФ время перерыва для отдыха и питания не включается в рабочее. Таким образом, работник отсутствовал на рабочем месте не более 4 часов подряд и к нему не могло быть применено дисциплинарное взыскание в виде увольнения по пп. "а" п. 6 ч. 1 ст. 81 ТК РФ.</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Алкогольное опьянение</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(У-007)</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2905764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0112" y="1322459"/>
            <a:ext cx="11214496" cy="6370975"/>
          </a:xfrm>
          <a:prstGeom prst="rect">
            <a:avLst/>
          </a:prstGeom>
          <a:noFill/>
        </p:spPr>
        <p:txBody>
          <a:bodyPr wrap="square" rtlCol="0">
            <a:spAutoFit/>
          </a:bodyPr>
          <a:lstStyle/>
          <a:p>
            <a:endParaRPr lang="ru-RU" dirty="0"/>
          </a:p>
          <a:p>
            <a:r>
              <a:rPr lang="ru-RU" dirty="0"/>
              <a:t>Требования работника: признать приказ о прекращении трудового договора незаконным, восстановить на работе.</a:t>
            </a:r>
          </a:p>
          <a:p>
            <a:endParaRPr lang="ru-RU" dirty="0"/>
          </a:p>
          <a:p>
            <a:r>
              <a:rPr lang="ru-RU" dirty="0"/>
              <a:t>Обстоятельства дела: Работник уволен по пп. "б" п. 6 ч. 1 ст. 81 ТК РФ за появление на работе в состоянии алкогольного опьянения. Освидетельствование проведено медицинским работником с использованием алкотестера.</a:t>
            </a:r>
          </a:p>
          <a:p>
            <a:endParaRPr lang="ru-RU" dirty="0"/>
          </a:p>
          <a:p>
            <a:r>
              <a:rPr lang="ru-RU" dirty="0"/>
              <a:t>Вывод и обоснование суда: Увольнение правомерно. В удовлетворении требований работника отказано. Решение суда первой инстанции оставлено в силе.</a:t>
            </a:r>
          </a:p>
          <a:p>
            <a:r>
              <a:rPr lang="ru-RU" dirty="0"/>
              <a:t>Достоверно подтверждено, что работник совершил грубый дисциплинарный проступок, который выразился в нахождении на рабочем месте в состоянии алкогольного опьянения.</a:t>
            </a:r>
          </a:p>
          <a:p>
            <a:r>
              <a:rPr lang="ru-RU" dirty="0"/>
              <a:t>Медицинский работник, проводивший освидетельствование, имеет специальную подготовку. Годность алкотестера подтверждена свидетельством о поверке.</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Алкогольное опьянение</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(У-007)</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29095704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0112" y="1322459"/>
            <a:ext cx="11214496" cy="7201972"/>
          </a:xfrm>
          <a:prstGeom prst="rect">
            <a:avLst/>
          </a:prstGeom>
          <a:noFill/>
        </p:spPr>
        <p:txBody>
          <a:bodyPr wrap="square" rtlCol="0">
            <a:spAutoFit/>
          </a:bodyPr>
          <a:lstStyle/>
          <a:p>
            <a:endParaRPr lang="ru-RU" dirty="0"/>
          </a:p>
          <a:p>
            <a:r>
              <a:rPr lang="ru-RU" dirty="0"/>
              <a:t>При таких обстоятельствах, поскольку как следует из правовых документов, регулирующих спорные отношения, вахтовый метод работы является особой формой осуществления трудового процесса вне места постоянного проживания работника, при этом весь период вахты, в том числе и время междусменного отдыха, включается в рабочее время, Правилами внутреннего трудового распорядка АО "</a:t>
            </a:r>
            <a:r>
              <a:rPr lang="ru-RU" dirty="0" err="1"/>
              <a:t>Краслесинвест</a:t>
            </a:r>
            <a:r>
              <a:rPr lang="ru-RU" dirty="0"/>
              <a:t>" запрещается находиться на территории общества в состоянии алкогольного или иного опьянения и употреблять алкогольные напитки, наркотические или токсические вещества (пункт 6.7), а в ходе рассмотрения дела нашел свое достоверное подтверждение факт совершения истцом грубого дисциплинарного проступка, выразившегося в нахождении на рабочем месте в состоянии алкогольного опьянения, суд пришел к верному выводу, с которым соглашается судебная коллегия, о том, что предусмотренное статьей 192 Трудового кодекса РФ дисциплинарное взыскание в виде увольнения является соразмерной мерой совершенному истцом дисциплинарному проступку….</a:t>
            </a:r>
          </a:p>
          <a:p>
            <a:pPr algn="just"/>
            <a:endParaRPr lang="ru-RU" dirty="0"/>
          </a:p>
          <a:p>
            <a:pPr algn="just"/>
            <a:endParaRPr lang="ru-RU" dirty="0"/>
          </a:p>
          <a:p>
            <a:pPr algn="just"/>
            <a:r>
              <a:rPr lang="ru-RU" dirty="0"/>
              <a:t>При этом суд обоснованно не принял во внимание указание истца в письменном объяснении от 18.01.2019 г. о том, что он выпил бутылку пива по дороге домой, поскольку материалами дела подтверждено, что дисциплинарный проступок совершен им в рабочее время, а не в день </a:t>
            </a:r>
            <a:r>
              <a:rPr lang="ru-RU" dirty="0" err="1"/>
              <a:t>междувахтового</a:t>
            </a:r>
            <a:r>
              <a:rPr lang="ru-RU" dirty="0"/>
              <a:t> отдыха, при этом доказательств того, что объяснение было дано по другому факту в материалы дела не представлено. </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Алкогольное опьянение</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(У-007)</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38081882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400112" y="1322459"/>
            <a:ext cx="11214496" cy="7755969"/>
          </a:xfrm>
          <a:prstGeom prst="rect">
            <a:avLst/>
          </a:prstGeom>
          <a:noFill/>
        </p:spPr>
        <p:txBody>
          <a:bodyPr wrap="square" rtlCol="0">
            <a:spAutoFit/>
          </a:bodyPr>
          <a:lstStyle/>
          <a:p>
            <a:r>
              <a:rPr lang="ru-RU" dirty="0"/>
              <a:t>Требования работника: восстановить на работе.</a:t>
            </a:r>
          </a:p>
          <a:p>
            <a:endParaRPr lang="ru-RU" dirty="0"/>
          </a:p>
          <a:p>
            <a:r>
              <a:rPr lang="ru-RU" dirty="0"/>
              <a:t>Обстоятельства дела: Работник находился на работе в состоянии опьянения, о чем работодатель составил акт, в котором указал внешние признаки наркотического опьянения. Через два часа было проведено медицинское освидетельствование, подтвердившее факт опьянения на основании проведенных анализов. В протоколе медицинского освидетельствования не были перечислены внешние признаки опьянения, которые работодатель зафиксировал в акте.</a:t>
            </a:r>
          </a:p>
          <a:p>
            <a:r>
              <a:rPr lang="ru-RU" dirty="0"/>
              <a:t>Работник уволен по пп. "б" п. 6 ч. 1 ст. 81 ТК РФ.</a:t>
            </a:r>
          </a:p>
          <a:p>
            <a:endParaRPr lang="ru-RU" dirty="0"/>
          </a:p>
          <a:p>
            <a:r>
              <a:rPr lang="ru-RU" dirty="0"/>
              <a:t>Вывод и обоснование суда: Увольнение правомерно. В удовлетворении требований работника отказано. Решение суда первой инстанции оставлено в силе.</a:t>
            </a:r>
          </a:p>
          <a:p>
            <a:endParaRPr lang="ru-RU" dirty="0"/>
          </a:p>
          <a:p>
            <a:r>
              <a:rPr lang="ru-RU" dirty="0"/>
              <a:t>Факт нахождения работника в состоянии опьянения подтверждается совокупностью доказательств.</a:t>
            </a:r>
          </a:p>
          <a:p>
            <a:r>
              <a:rPr lang="ru-RU" dirty="0"/>
              <a:t>Отсутствие в протоколе медицинского освидетельствования перечня внешних признаков наркотического опьянения, указанных в акте, не опровергает факта нахождения работника в состоянии опьянения на момент его составления.</a:t>
            </a:r>
          </a:p>
          <a:p>
            <a:r>
              <a:rPr lang="ru-RU" dirty="0"/>
              <a:t>Согласно пояснениям специалиста за время, прошедшее с момента составления акта до проведения освидетельствования, явные внешние признаки опьянения (шаткая походка, нарушение в ориентации, неадекватность в высказываниях и др.) могли исчезнуть.</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Алкогольное опьянение</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(У-008)</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7500632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701587"/>
            <a:ext cx="11214496" cy="6370975"/>
          </a:xfrm>
          <a:prstGeom prst="rect">
            <a:avLst/>
          </a:prstGeom>
          <a:noFill/>
        </p:spPr>
        <p:txBody>
          <a:bodyPr wrap="square" rtlCol="0">
            <a:spAutoFit/>
          </a:bodyPr>
          <a:lstStyle/>
          <a:p>
            <a:r>
              <a:rPr lang="ru-RU" dirty="0"/>
              <a:t>Требования работника: признать приказ об увольнении незаконным, изменить формулировку основания увольнения.</a:t>
            </a:r>
          </a:p>
          <a:p>
            <a:endParaRPr lang="ru-RU" dirty="0"/>
          </a:p>
          <a:p>
            <a:r>
              <a:rPr lang="ru-RU" dirty="0"/>
              <a:t>Обстоятельства дела: Работник был обнаружен в состоянии алкогольного опьянения в личном автомобиле на стоянке, арендованной работодателем для парковки автомобилей организации и личных автомобилей работников. Факт нахождения в нетрезвом состоянии подтвержден протоколом контроля трезвости, объяснительной запиской работника, докладной запиской его руководителя. Работник уволен по пп. "б" п. 6 ч. 1 ст. 81 ТК РФ.</a:t>
            </a:r>
          </a:p>
          <a:p>
            <a:endParaRPr lang="ru-RU" dirty="0"/>
          </a:p>
          <a:p>
            <a:r>
              <a:rPr lang="ru-RU" dirty="0"/>
              <a:t>Вывод и обоснование суда: Увольнение правомерно. В удовлетворении требований работника отказано. Решение суда первой инстанции оставлено в силе.</a:t>
            </a:r>
          </a:p>
          <a:p>
            <a:r>
              <a:rPr lang="ru-RU" dirty="0"/>
              <a:t>Стоянка для парковки автомобилей относится к территории организации, поскольку она арендована работодателем и используется им для производственных целей. Следовательно, имелись основания для увольнения работника за появление на работе в состоянии алкогольного опьянения.</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Алкогольное опьянение</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(У-009)</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33112555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2827905" y="3831220"/>
            <a:ext cx="6769487" cy="2838329"/>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101345" y="4096222"/>
            <a:ext cx="6012281" cy="2308324"/>
          </a:xfrm>
          <a:prstGeom prst="rect">
            <a:avLst/>
          </a:prstGeom>
          <a:noFill/>
        </p:spPr>
        <p:txBody>
          <a:bodyPr wrap="square" rtlCol="0">
            <a:spAutoFit/>
          </a:bodyPr>
          <a:lstStyle/>
          <a:p>
            <a:r>
              <a:rPr lang="ru-RU" b="1" dirty="0">
                <a:solidFill>
                  <a:schemeClr val="bg1"/>
                </a:solidFill>
              </a:rPr>
              <a:t>однократного грубого нарушения работником трудовых обязанностей:</a:t>
            </a:r>
          </a:p>
          <a:p>
            <a:r>
              <a:rPr lang="ru-RU" b="1" dirty="0">
                <a:solidFill>
                  <a:schemeClr val="bg1"/>
                </a:solidFill>
              </a:rPr>
              <a:t> </a:t>
            </a:r>
          </a:p>
          <a:p>
            <a:r>
              <a:rPr lang="ru-RU" b="1" dirty="0">
                <a:solidFill>
                  <a:schemeClr val="bg1"/>
                </a:solidFill>
              </a:rPr>
              <a:t>в) разглашения охраняемой законом тайны (государственной, коммерческой, служебной и иной), ставшей известной работнику в связи с исполнением им трудовых обязанностей, в том числе разглашения персональных данных другого работника</a:t>
            </a:r>
          </a:p>
        </p:txBody>
      </p:sp>
      <p:pic>
        <p:nvPicPr>
          <p:cNvPr id="6" name="Рисунок 5">
            <a:extLst>
              <a:ext uri="{FF2B5EF4-FFF2-40B4-BE49-F238E27FC236}">
                <a16:creationId xmlns:a16="http://schemas.microsoft.com/office/drawing/2014/main" id="{D7296890-99D8-4212-8258-F494F41A9AFC}"/>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4270175" y="363713"/>
            <a:ext cx="3380691" cy="3335006"/>
          </a:xfrm>
          <a:prstGeom prst="rect">
            <a:avLst/>
          </a:prstGeom>
        </p:spPr>
      </p:pic>
    </p:spTree>
    <p:extLst>
      <p:ext uri="{BB962C8B-B14F-4D97-AF65-F5344CB8AC3E}">
        <p14:creationId xmlns:p14="http://schemas.microsoft.com/office/powerpoint/2010/main" val="7289919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539352" y="1052795"/>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389439"/>
            <a:ext cx="9653285" cy="2031325"/>
          </a:xfrm>
          <a:prstGeom prst="rect">
            <a:avLst/>
          </a:prstGeom>
          <a:noFill/>
        </p:spPr>
        <p:txBody>
          <a:bodyPr wrap="square" rtlCol="0">
            <a:spAutoFit/>
          </a:bodyPr>
          <a:lstStyle/>
          <a:p>
            <a:r>
              <a:rPr lang="ru-RU" dirty="0"/>
              <a:t>Работодатель обязан представить доказательства, свидетельствующие о том, что сведения, которые работник разгласил, в соответствии с действующим законодательством относятся к государственной, служебной, коммерческой или иной охраняемой законом тайне либо к персональным данным другого работника, что эти сведения стали известны работнику в связи с исполнением им трудовых обязанностей и он обязывался не разглашать такие сведения (п. 43 Постановления Пленума ВС РФ от 17 марта 2004 г. N 2).</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520368" y="84081"/>
            <a:ext cx="9340769" cy="954107"/>
          </a:xfrm>
          <a:prstGeom prst="rect">
            <a:avLst/>
          </a:prstGeom>
          <a:noFill/>
        </p:spPr>
        <p:txBody>
          <a:bodyPr wrap="square" rtlCol="0">
            <a:spAutoFit/>
          </a:bodyPr>
          <a:lstStyle/>
          <a:p>
            <a:r>
              <a:rPr lang="ru-RU" sz="2800" dirty="0"/>
              <a:t>Увольнение за разглашение тайны : </a:t>
            </a:r>
          </a:p>
          <a:p>
            <a:endParaRPr lang="ru-RU" sz="2800" dirty="0"/>
          </a:p>
        </p:txBody>
      </p:sp>
    </p:spTree>
    <p:extLst>
      <p:ext uri="{BB962C8B-B14F-4D97-AF65-F5344CB8AC3E}">
        <p14:creationId xmlns:p14="http://schemas.microsoft.com/office/powerpoint/2010/main" val="1001233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201607" y="260256"/>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308442"/>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1412031" y="1676001"/>
            <a:ext cx="9183658" cy="4154984"/>
          </a:xfrm>
          <a:prstGeom prst="rect">
            <a:avLst/>
          </a:prstGeom>
          <a:noFill/>
        </p:spPr>
        <p:txBody>
          <a:bodyPr wrap="square" rtlCol="0">
            <a:spAutoFit/>
          </a:bodyPr>
          <a:lstStyle/>
          <a:p>
            <a:r>
              <a:rPr lang="ru-RU" sz="2400" dirty="0">
                <a:solidFill>
                  <a:schemeClr val="accent2"/>
                </a:solidFill>
              </a:rPr>
              <a:t>9) отказ работника от перевода на работу в другую местность вместе с работодателем (часть первая статьи 72.1 ТК);</a:t>
            </a:r>
          </a:p>
          <a:p>
            <a:endParaRPr lang="ru-RU" sz="2400" dirty="0">
              <a:solidFill>
                <a:schemeClr val="accent2"/>
              </a:solidFill>
            </a:endParaRPr>
          </a:p>
          <a:p>
            <a:r>
              <a:rPr lang="ru-RU" sz="2400" dirty="0">
                <a:solidFill>
                  <a:schemeClr val="accent2"/>
                </a:solidFill>
              </a:rPr>
              <a:t>10) обстоятельства, не зависящие от воли сторон (статья 83 ТК);</a:t>
            </a:r>
          </a:p>
          <a:p>
            <a:endParaRPr lang="ru-RU" sz="2400" dirty="0">
              <a:solidFill>
                <a:schemeClr val="accent2"/>
              </a:solidFill>
            </a:endParaRPr>
          </a:p>
          <a:p>
            <a:r>
              <a:rPr lang="ru-RU" sz="2400" dirty="0">
                <a:solidFill>
                  <a:schemeClr val="accent2"/>
                </a:solidFill>
              </a:rPr>
              <a:t>11) нарушение установленных настоящим Кодексом или иным федеральным законом правил заключения трудового договора, если это нарушение исключает возможность продолжения работы (статья 84 ТК).</a:t>
            </a:r>
          </a:p>
          <a:p>
            <a:endParaRPr lang="ru-RU" sz="2400" dirty="0">
              <a:solidFill>
                <a:schemeClr val="accent2"/>
              </a:solidFill>
            </a:endParaRPr>
          </a:p>
          <a:p>
            <a:endParaRPr lang="ru-RU" sz="2400" dirty="0">
              <a:solidFill>
                <a:schemeClr val="accent2"/>
              </a:solidFill>
            </a:endParaRPr>
          </a:p>
        </p:txBody>
      </p:sp>
      <p:sp>
        <p:nvSpPr>
          <p:cNvPr id="12" name="TextBox 11">
            <a:extLst>
              <a:ext uri="{FF2B5EF4-FFF2-40B4-BE49-F238E27FC236}">
                <a16:creationId xmlns:a16="http://schemas.microsoft.com/office/drawing/2014/main" id="{87AFCF03-0F50-4910-9442-47434B8C9FBB}"/>
              </a:ext>
            </a:extLst>
          </p:cNvPr>
          <p:cNvSpPr txBox="1"/>
          <p:nvPr/>
        </p:nvSpPr>
        <p:spPr>
          <a:xfrm>
            <a:off x="1412031" y="446685"/>
            <a:ext cx="5823858" cy="954107"/>
          </a:xfrm>
          <a:prstGeom prst="rect">
            <a:avLst/>
          </a:prstGeom>
          <a:noFill/>
        </p:spPr>
        <p:txBody>
          <a:bodyPr wrap="square" rtlCol="0">
            <a:spAutoFit/>
          </a:bodyPr>
          <a:lstStyle/>
          <a:p>
            <a:r>
              <a:rPr lang="ru-RU" sz="2800" dirty="0"/>
              <a:t>Общие основания расторжения договора: </a:t>
            </a:r>
          </a:p>
        </p:txBody>
      </p:sp>
      <p:sp>
        <p:nvSpPr>
          <p:cNvPr id="5" name="TextBox 4">
            <a:extLst>
              <a:ext uri="{FF2B5EF4-FFF2-40B4-BE49-F238E27FC236}">
                <a16:creationId xmlns:a16="http://schemas.microsoft.com/office/drawing/2014/main" id="{3141362E-1CB3-4ED2-9A2F-9335EDE268A1}"/>
              </a:ext>
            </a:extLst>
          </p:cNvPr>
          <p:cNvSpPr txBox="1"/>
          <p:nvPr/>
        </p:nvSpPr>
        <p:spPr>
          <a:xfrm>
            <a:off x="8346231" y="586192"/>
            <a:ext cx="3592285" cy="646331"/>
          </a:xfrm>
          <a:prstGeom prst="rect">
            <a:avLst/>
          </a:prstGeom>
          <a:noFill/>
        </p:spPr>
        <p:txBody>
          <a:bodyPr wrap="square" rtlCol="0">
            <a:spAutoFit/>
          </a:bodyPr>
          <a:lstStyle/>
          <a:p>
            <a:r>
              <a:rPr lang="ru-RU" dirty="0">
                <a:solidFill>
                  <a:schemeClr val="bg1"/>
                </a:solidFill>
              </a:rPr>
              <a:t>Все эти основания перечислены в статье 77 Трудового кодекса</a:t>
            </a:r>
          </a:p>
        </p:txBody>
      </p:sp>
    </p:spTree>
    <p:extLst>
      <p:ext uri="{BB962C8B-B14F-4D97-AF65-F5344CB8AC3E}">
        <p14:creationId xmlns:p14="http://schemas.microsoft.com/office/powerpoint/2010/main" val="38218434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539352" y="1052795"/>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389439"/>
            <a:ext cx="9653285" cy="4524315"/>
          </a:xfrm>
          <a:prstGeom prst="rect">
            <a:avLst/>
          </a:prstGeom>
          <a:noFill/>
        </p:spPr>
        <p:txBody>
          <a:bodyPr wrap="square" rtlCol="0">
            <a:spAutoFit/>
          </a:bodyPr>
          <a:lstStyle/>
          <a:p>
            <a:pPr marL="285750" indent="-285750">
              <a:buFont typeface="Arial" panose="020B0604020202020204" pitchFamily="34" charset="0"/>
              <a:buChar char="•"/>
            </a:pPr>
            <a:r>
              <a:rPr lang="ru-RU" dirty="0"/>
              <a:t>разгласил персональные данные коллег &gt;&gt;&gt; </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разгласил персональные данные другого лица (не работника) &gt;&gt;&gt; </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скопировал и передал в облачное хранилище или иным способом вывел конфиденциальную информацию из-под контроля работодателя &gt;&gt;&gt; </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отправил третьим лицам документ с коммерческими предложениями контрагентов &gt;&gt;&gt; </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не проконтролировал исполнение требования о хранении персональных данных &gt;&gt;&gt; </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являясь помощником адвоката, разгласил адвокатскую тайну &gt;&gt;&gt; </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a:t>Нельзя уволить работника за разглашение тайны, если документы с конфиденциальной информацией он представил в суд для защиты своих прав &gt;&gt;&gt;</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46820"/>
            <a:ext cx="9340769" cy="523220"/>
          </a:xfrm>
          <a:prstGeom prst="rect">
            <a:avLst/>
          </a:prstGeom>
          <a:noFill/>
        </p:spPr>
        <p:txBody>
          <a:bodyPr wrap="square" rtlCol="0">
            <a:spAutoFit/>
          </a:bodyPr>
          <a:lstStyle/>
          <a:p>
            <a:r>
              <a:rPr lang="ru-RU" sz="2800" dirty="0"/>
              <a:t>Споры за последние 3 года </a:t>
            </a:r>
          </a:p>
        </p:txBody>
      </p:sp>
    </p:spTree>
    <p:extLst>
      <p:ext uri="{BB962C8B-B14F-4D97-AF65-F5344CB8AC3E}">
        <p14:creationId xmlns:p14="http://schemas.microsoft.com/office/powerpoint/2010/main" val="2293146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701587"/>
            <a:ext cx="11214496" cy="5262979"/>
          </a:xfrm>
          <a:prstGeom prst="rect">
            <a:avLst/>
          </a:prstGeom>
          <a:noFill/>
        </p:spPr>
        <p:txBody>
          <a:bodyPr wrap="square" rtlCol="0">
            <a:spAutoFit/>
          </a:bodyPr>
          <a:lstStyle/>
          <a:p>
            <a:r>
              <a:rPr lang="ru-RU" dirty="0"/>
              <a:t>Приказом N *** от 12.08.2015 г. У. уволен 12.08.2015 г. по пп. "в" п. 6 ст. 81 ТК РФ.</a:t>
            </a:r>
          </a:p>
          <a:p>
            <a:r>
              <a:rPr lang="ru-RU" dirty="0"/>
              <a:t>Основанием для издания данного приказа послужили служебные записки начальника управления О.А.Г. от 20.07.2015 г., категорийного директора Д.С.В. от 29.07.2015 г., согласно которым 02.07.2015 г. истец отправил на почтовые ящики третьих лиц документ "***", содержащий сведения, относящиеся к коммерческой тайне, а именно: коммерческие предложения для федеральной торговой сети "Перекресток" в данной категории от всех контрагентов. В отправленном документе истцом были раскрыты коммерческие условия: наименование поставщиков, стоимость товара за килограмм, общий объем предложения, плановый объем поставки, условия поставки.</a:t>
            </a:r>
          </a:p>
          <a:p>
            <a:r>
              <a:rPr lang="ru-RU" dirty="0"/>
              <a:t>Факт пересылки вышеуказанных сведений на адреса электронной почты ***.</a:t>
            </a:r>
            <a:r>
              <a:rPr lang="ru-RU" dirty="0" err="1"/>
              <a:t>com</a:t>
            </a:r>
            <a:r>
              <a:rPr lang="ru-RU" dirty="0"/>
              <a:t>, ***.</a:t>
            </a:r>
            <a:r>
              <a:rPr lang="ru-RU" dirty="0" err="1"/>
              <a:t>eu</a:t>
            </a:r>
            <a:r>
              <a:rPr lang="ru-RU" dirty="0"/>
              <a:t>, ***.</a:t>
            </a:r>
            <a:r>
              <a:rPr lang="ru-RU" dirty="0" err="1"/>
              <a:t>ru</a:t>
            </a:r>
            <a:r>
              <a:rPr lang="ru-RU" dirty="0"/>
              <a:t>, не оспаривался и самим У. в ходе судебного разбирательства.</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Разглашение тайны</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(У-010)</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40512484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2827905" y="3831220"/>
            <a:ext cx="6769487" cy="2838329"/>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101345" y="4096222"/>
            <a:ext cx="6496047" cy="2585323"/>
          </a:xfrm>
          <a:prstGeom prst="rect">
            <a:avLst/>
          </a:prstGeom>
          <a:noFill/>
        </p:spPr>
        <p:txBody>
          <a:bodyPr wrap="square" rtlCol="0">
            <a:spAutoFit/>
          </a:bodyPr>
          <a:lstStyle/>
          <a:p>
            <a:r>
              <a:rPr lang="ru-RU" b="1" dirty="0">
                <a:solidFill>
                  <a:schemeClr val="bg1"/>
                </a:solidFill>
              </a:rPr>
              <a:t>однократного грубого нарушения работником трудовых обязанностей:</a:t>
            </a:r>
          </a:p>
          <a:p>
            <a:r>
              <a:rPr lang="ru-RU" b="1" dirty="0">
                <a:solidFill>
                  <a:schemeClr val="bg1"/>
                </a:solidFill>
              </a:rPr>
              <a:t> </a:t>
            </a:r>
          </a:p>
          <a:p>
            <a:r>
              <a:rPr lang="ru-RU" b="1" dirty="0">
                <a:solidFill>
                  <a:schemeClr val="bg1"/>
                </a:solidFill>
              </a:rPr>
              <a:t>г) совершения по месту работы хищения (в том числе мелкого) чужого имущества, растраты, умышленного его уничтожения или повреждения, установленных вступившим в законную силу приговором суда или постановлением судьи, органа, должностного лица, уполномоченных рассматривать дела об административных правонарушениях</a:t>
            </a:r>
          </a:p>
        </p:txBody>
      </p:sp>
      <p:pic>
        <p:nvPicPr>
          <p:cNvPr id="5" name="Рисунок 4">
            <a:extLst>
              <a:ext uri="{FF2B5EF4-FFF2-40B4-BE49-F238E27FC236}">
                <a16:creationId xmlns:a16="http://schemas.microsoft.com/office/drawing/2014/main" id="{C482988A-35E2-444A-B712-753A316F4C44}"/>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386628" y="536170"/>
            <a:ext cx="5418744" cy="3060258"/>
          </a:xfrm>
          <a:prstGeom prst="rect">
            <a:avLst/>
          </a:prstGeom>
        </p:spPr>
      </p:pic>
    </p:spTree>
    <p:extLst>
      <p:ext uri="{BB962C8B-B14F-4D97-AF65-F5344CB8AC3E}">
        <p14:creationId xmlns:p14="http://schemas.microsoft.com/office/powerpoint/2010/main" val="8036521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539352" y="1052795"/>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389439"/>
            <a:ext cx="9653285" cy="4247317"/>
          </a:xfrm>
          <a:prstGeom prst="rect">
            <a:avLst/>
          </a:prstGeom>
          <a:noFill/>
        </p:spPr>
        <p:txBody>
          <a:bodyPr wrap="square" rtlCol="0">
            <a:spAutoFit/>
          </a:bodyPr>
          <a:lstStyle/>
          <a:p>
            <a:r>
              <a:rPr lang="ru-RU" dirty="0"/>
              <a:t>По этому основанию могут быть уволены работники, совершившие хищение (в том числе мелкое) чужого имущества, растрату, умышленное его уничтожение или повреждение, при условии, что указанные неправомерные действия были совершены ими по месту работы и их вина установлена вступившим в законную силу приговором суда либо постановлением судьи, органа, должностного лица, уполномоченных рассматривать дела об административных правонарушениях.</a:t>
            </a:r>
          </a:p>
          <a:p>
            <a:endParaRPr lang="ru-RU" dirty="0"/>
          </a:p>
          <a:p>
            <a:r>
              <a:rPr lang="ru-RU" dirty="0"/>
              <a:t>В качестве чужого имущества следует расценивать любое имущество, не принадлежащее данному работнику, в частности имущество, принадлежащее работодателю, другим работникам, а также лицам, не являющимся работниками данной организации.</a:t>
            </a:r>
          </a:p>
          <a:p>
            <a:r>
              <a:rPr lang="ru-RU" dirty="0"/>
              <a:t>Установленный месячный срок для применения такой меры дисциплинарного взыскания исчисляется со дня вступления в законную силу приговора суда либо постановления судьи, органа, должностного лица, уполномоченных рассматривать дела об административных правонарушениях.</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465408" y="238444"/>
            <a:ext cx="9340769" cy="954107"/>
          </a:xfrm>
          <a:prstGeom prst="rect">
            <a:avLst/>
          </a:prstGeom>
          <a:noFill/>
        </p:spPr>
        <p:txBody>
          <a:bodyPr wrap="square" rtlCol="0">
            <a:spAutoFit/>
          </a:bodyPr>
          <a:lstStyle/>
          <a:p>
            <a:r>
              <a:rPr lang="ru-RU" sz="2800" dirty="0"/>
              <a:t>Увольнение за совершение хищения: </a:t>
            </a:r>
          </a:p>
          <a:p>
            <a:endParaRPr lang="ru-RU" sz="2800" dirty="0"/>
          </a:p>
        </p:txBody>
      </p:sp>
    </p:spTree>
    <p:extLst>
      <p:ext uri="{BB962C8B-B14F-4D97-AF65-F5344CB8AC3E}">
        <p14:creationId xmlns:p14="http://schemas.microsoft.com/office/powerpoint/2010/main" val="10781320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539352" y="1052795"/>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389439"/>
            <a:ext cx="9653285" cy="4524315"/>
          </a:xfrm>
          <a:prstGeom prst="rect">
            <a:avLst/>
          </a:prstGeom>
          <a:noFill/>
        </p:spPr>
        <p:txBody>
          <a:bodyPr wrap="square" rtlCol="0">
            <a:spAutoFit/>
          </a:bodyPr>
          <a:lstStyle/>
          <a:p>
            <a:r>
              <a:rPr lang="ru-RU" dirty="0"/>
              <a:t> </a:t>
            </a:r>
          </a:p>
          <a:p>
            <a:r>
              <a:rPr lang="ru-RU" dirty="0"/>
              <a:t>При анализе судебной практики становится очевидным, что зачастую в делах о хищении работодатели опираются только на часть признаков дисциплинарного проступка. Они полагают, что этого достаточно для увольнения по основанию, приведенному в пп. "г" п. 6 ч. 1 ст. 81 ТК РФ. </a:t>
            </a:r>
          </a:p>
          <a:p>
            <a:endParaRPr lang="ru-RU" dirty="0"/>
          </a:p>
          <a:p>
            <a:r>
              <a:rPr lang="ru-RU" dirty="0"/>
              <a:t>Однако расстаться с сотрудником можно лишь при одновременном наличии следующих условий:</a:t>
            </a:r>
          </a:p>
          <a:p>
            <a:r>
              <a:rPr lang="ru-RU" dirty="0"/>
              <a:t>- работник совершил хищение (в том числе мелкое);</a:t>
            </a:r>
          </a:p>
          <a:p>
            <a:r>
              <a:rPr lang="ru-RU" dirty="0"/>
              <a:t>- оно произошло на месте работы;</a:t>
            </a:r>
          </a:p>
          <a:p>
            <a:r>
              <a:rPr lang="ru-RU" dirty="0"/>
              <a:t>- в результате было похищено чужое имущество, совершена его растрата, умышленное уничтожение или повреждение;</a:t>
            </a:r>
          </a:p>
          <a:p>
            <a:r>
              <a:rPr lang="ru-RU" dirty="0"/>
              <a:t>- этот факт установлен и подтвержден приговором суда или постановлением судьи, органа, должностного лица, уполномоченных рассматривать дела об административных правонарушениях;</a:t>
            </a:r>
          </a:p>
          <a:p>
            <a:r>
              <a:rPr lang="ru-RU" dirty="0"/>
              <a:t>- приговор или постановление вступили в законную силу.</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465408" y="238444"/>
            <a:ext cx="9340769" cy="954107"/>
          </a:xfrm>
          <a:prstGeom prst="rect">
            <a:avLst/>
          </a:prstGeom>
          <a:noFill/>
        </p:spPr>
        <p:txBody>
          <a:bodyPr wrap="square" rtlCol="0">
            <a:spAutoFit/>
          </a:bodyPr>
          <a:lstStyle/>
          <a:p>
            <a:r>
              <a:rPr lang="ru-RU" sz="2800" dirty="0"/>
              <a:t>Увольнение за совершение хищения: </a:t>
            </a:r>
          </a:p>
          <a:p>
            <a:endParaRPr lang="ru-RU" sz="2800" dirty="0"/>
          </a:p>
        </p:txBody>
      </p:sp>
    </p:spTree>
    <p:extLst>
      <p:ext uri="{BB962C8B-B14F-4D97-AF65-F5344CB8AC3E}">
        <p14:creationId xmlns:p14="http://schemas.microsoft.com/office/powerpoint/2010/main" val="31590970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2827905" y="4525701"/>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251816" y="4813852"/>
            <a:ext cx="6496047" cy="1200329"/>
          </a:xfrm>
          <a:prstGeom prst="rect">
            <a:avLst/>
          </a:prstGeom>
          <a:noFill/>
        </p:spPr>
        <p:txBody>
          <a:bodyPr wrap="square" rtlCol="0">
            <a:spAutoFit/>
          </a:bodyPr>
          <a:lstStyle/>
          <a:p>
            <a:r>
              <a:rPr lang="ru-RU" b="1" dirty="0">
                <a:solidFill>
                  <a:schemeClr val="bg1"/>
                </a:solidFill>
              </a:rPr>
              <a:t>совершения виновных действий работником, непосредственно обслуживающим денежные или товарные ценности, если эти действия дают основание для утраты доверия к нему со стороны работодателя</a:t>
            </a:r>
          </a:p>
        </p:txBody>
      </p:sp>
      <p:pic>
        <p:nvPicPr>
          <p:cNvPr id="5" name="Рисунок 4">
            <a:extLst>
              <a:ext uri="{FF2B5EF4-FFF2-40B4-BE49-F238E27FC236}">
                <a16:creationId xmlns:a16="http://schemas.microsoft.com/office/drawing/2014/main" id="{FB64B0B9-32BD-42B7-879F-68D3DF37798A}"/>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446464" y="502935"/>
            <a:ext cx="5532368" cy="3892620"/>
          </a:xfrm>
          <a:prstGeom prst="rect">
            <a:avLst/>
          </a:prstGeom>
        </p:spPr>
      </p:pic>
    </p:spTree>
    <p:extLst>
      <p:ext uri="{BB962C8B-B14F-4D97-AF65-F5344CB8AC3E}">
        <p14:creationId xmlns:p14="http://schemas.microsoft.com/office/powerpoint/2010/main" val="22968962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539352" y="1052795"/>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538715" y="1280890"/>
            <a:ext cx="9653285" cy="4801314"/>
          </a:xfrm>
          <a:prstGeom prst="rect">
            <a:avLst/>
          </a:prstGeom>
          <a:noFill/>
        </p:spPr>
        <p:txBody>
          <a:bodyPr wrap="square" rtlCol="0">
            <a:spAutoFit/>
          </a:bodyPr>
          <a:lstStyle/>
          <a:p>
            <a:r>
              <a:rPr lang="ru-RU" dirty="0"/>
              <a:t> В практике встречались и другие примеры, когда в связи с утратой доверия ошибочно увольняли:</a:t>
            </a:r>
          </a:p>
          <a:p>
            <a:r>
              <a:rPr lang="ru-RU" dirty="0"/>
              <a:t>- гендиректора, который отражал неверные сведения в бухучете и налоговой отчетности, начислял зарплату фиктивно трудоустроенным (1-й КСОЮ);</a:t>
            </a:r>
          </a:p>
          <a:p>
            <a:r>
              <a:rPr lang="ru-RU" dirty="0"/>
              <a:t>- заместителя директора по арендным отношениям, который среди прочего не оформлял с некоторыми клиентами договоры и брал от них оплату наличными себе (2-й КСОЮ);</a:t>
            </a:r>
          </a:p>
          <a:p>
            <a:pPr marL="285750" indent="-285750">
              <a:buFontTx/>
              <a:buChar char="-"/>
            </a:pPr>
            <a:r>
              <a:rPr lang="ru-RU" dirty="0"/>
              <a:t>водителя автотранспортного цеха, который расходовал топливо не в служебных целях (8-й КСОЮ).</a:t>
            </a:r>
          </a:p>
          <a:p>
            <a:pPr marL="285750" indent="-285750">
              <a:buFontTx/>
              <a:buChar char="-"/>
            </a:pPr>
            <a:endParaRPr lang="ru-RU" dirty="0"/>
          </a:p>
          <a:p>
            <a:r>
              <a:rPr lang="ru-RU" dirty="0"/>
              <a:t>Нарушили порядок применения дисциплинарных взысканий</a:t>
            </a:r>
          </a:p>
          <a:p>
            <a:r>
              <a:rPr lang="ru-RU" dirty="0"/>
              <a:t>С кассиром расторгли договор в связи с утратой доверия, вынесли 2 приказа: о привлечении к дисциплинарной ответственности в виде увольнения и о самом увольнении. Первый издали в рамках месячного срока со дня обнаружения проступка, а второй - за его пределами.</a:t>
            </a:r>
          </a:p>
          <a:p>
            <a:r>
              <a:rPr lang="ru-RU" dirty="0"/>
              <a:t>Апелляция и кассация сделали выводы о нарушении срока и незаконности увольнения. Доводы работодателя о том, что правовое значение имеет первый приказ, отклонили.</a:t>
            </a:r>
          </a:p>
          <a:p>
            <a:endParaRPr lang="ru-RU" dirty="0"/>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465408" y="238444"/>
            <a:ext cx="9340769" cy="954107"/>
          </a:xfrm>
          <a:prstGeom prst="rect">
            <a:avLst/>
          </a:prstGeom>
          <a:noFill/>
        </p:spPr>
        <p:txBody>
          <a:bodyPr wrap="square" rtlCol="0">
            <a:spAutoFit/>
          </a:bodyPr>
          <a:lstStyle/>
          <a:p>
            <a:r>
              <a:rPr lang="ru-RU" sz="2800" dirty="0"/>
              <a:t>Увольнение при материальной ответственности: </a:t>
            </a:r>
          </a:p>
          <a:p>
            <a:endParaRPr lang="ru-RU" sz="2800" dirty="0"/>
          </a:p>
        </p:txBody>
      </p:sp>
    </p:spTree>
    <p:extLst>
      <p:ext uri="{BB962C8B-B14F-4D97-AF65-F5344CB8AC3E}">
        <p14:creationId xmlns:p14="http://schemas.microsoft.com/office/powerpoint/2010/main" val="31060725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539352" y="1052795"/>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389439"/>
            <a:ext cx="9653285" cy="4524315"/>
          </a:xfrm>
          <a:prstGeom prst="rect">
            <a:avLst/>
          </a:prstGeom>
          <a:noFill/>
        </p:spPr>
        <p:txBody>
          <a:bodyPr wrap="square" rtlCol="0">
            <a:spAutoFit/>
          </a:bodyPr>
          <a:lstStyle/>
          <a:p>
            <a:r>
              <a:rPr lang="ru-RU" dirty="0"/>
              <a:t>Расторгнуть трудовой договор в связи с утратой доверия можно, когда виновные действия совершил сотрудник, непосредственно обслуживающий денежные или товарные ценности. Чтобы определить, кто относится к таковым, суды ориентируются на перечень должностей и работ, при которых можно заключить договор о полной </a:t>
            </a:r>
            <a:r>
              <a:rPr lang="ru-RU" dirty="0" err="1"/>
              <a:t>матответственности</a:t>
            </a:r>
            <a:r>
              <a:rPr lang="ru-RU" dirty="0"/>
              <a:t>. Работодатели часто забывают сверяться с этим документом и увольняют тех, кого нельзя.</a:t>
            </a:r>
          </a:p>
          <a:p>
            <a:endParaRPr lang="ru-RU" dirty="0"/>
          </a:p>
          <a:p>
            <a:r>
              <a:rPr lang="ru-RU" dirty="0"/>
              <a:t>В одном из примеров главбух допустил несколько нарушений, когда начислял зарплату и вел отчеты, его уволили в связи с утратой доверия. Первая инстанция признала действия работодателя незаконными, поскольку сотрудник не относился к числу тех, с кем можно расторгнуть договор по этому основанию.</a:t>
            </a:r>
          </a:p>
          <a:p>
            <a:endParaRPr lang="ru-RU" dirty="0"/>
          </a:p>
          <a:p>
            <a:r>
              <a:rPr lang="ru-RU" dirty="0"/>
              <a:t>Апелляция подчеркнула, что виновные действия главбуха установили, но неверно квалифицировали. Она изменила формулировку основания увольнения на п. 9 ч. 1 ст. 81 ТК РФ (за принятие необоснованного решения, которое повлекло ущерб). 3-й КСОЮ поддержал подход.</a:t>
            </a:r>
          </a:p>
          <a:p>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465408" y="238444"/>
            <a:ext cx="9340769" cy="954107"/>
          </a:xfrm>
          <a:prstGeom prst="rect">
            <a:avLst/>
          </a:prstGeom>
          <a:noFill/>
        </p:spPr>
        <p:txBody>
          <a:bodyPr wrap="square" rtlCol="0">
            <a:spAutoFit/>
          </a:bodyPr>
          <a:lstStyle/>
          <a:p>
            <a:r>
              <a:rPr lang="ru-RU" sz="2800" dirty="0"/>
              <a:t>Увольнение при материальной ответственности: </a:t>
            </a:r>
          </a:p>
          <a:p>
            <a:endParaRPr lang="ru-RU" sz="2800" dirty="0"/>
          </a:p>
        </p:txBody>
      </p:sp>
    </p:spTree>
    <p:extLst>
      <p:ext uri="{BB962C8B-B14F-4D97-AF65-F5344CB8AC3E}">
        <p14:creationId xmlns:p14="http://schemas.microsoft.com/office/powerpoint/2010/main" val="36429930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360618" y="1057914"/>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60618" y="1701587"/>
            <a:ext cx="11214496" cy="6093976"/>
          </a:xfrm>
          <a:prstGeom prst="rect">
            <a:avLst/>
          </a:prstGeom>
          <a:noFill/>
        </p:spPr>
        <p:txBody>
          <a:bodyPr wrap="square" rtlCol="0">
            <a:spAutoFit/>
          </a:bodyPr>
          <a:lstStyle/>
          <a:p>
            <a:r>
              <a:rPr lang="ru-RU" dirty="0"/>
              <a:t>Апелляционное определение Челябинского областного суда от 04.05.2017 по делу N 11-4750/2017 </a:t>
            </a:r>
          </a:p>
          <a:p>
            <a:endParaRPr lang="ru-RU" dirty="0"/>
          </a:p>
          <a:p>
            <a:r>
              <a:rPr lang="ru-RU" dirty="0"/>
              <a:t>Требование: О признании приказов о дисциплинарном взыскании и увольнении незаконными, восстановлении на работе, взыскании среднего заработка за время вынужденного прогула. </a:t>
            </a:r>
          </a:p>
          <a:p>
            <a:endParaRPr lang="ru-RU" dirty="0"/>
          </a:p>
          <a:p>
            <a:r>
              <a:rPr lang="ru-RU" dirty="0"/>
              <a:t>Обстоятельства: Истец считает приказы незаконными, поскольку недобросовестное исполнение должностных обязанностей в качестве основания для применения дисциплинарного взыскания законом не предусмотрено, факт совершения хищения дизельного топлива приговором суда не установлен, в рамках уголовного дела было вынесено постановление о прекращении уголовного дела, которым факт совершения им хищения не подтверждается. Растраты, за совершение которой он был уволен по приказу работодателя, он не совершал, данный факт также не установлен приговором суда. </a:t>
            </a:r>
          </a:p>
          <a:p>
            <a:endParaRPr lang="ru-RU" dirty="0"/>
          </a:p>
          <a:p>
            <a:r>
              <a:rPr lang="ru-RU" dirty="0"/>
              <a:t>Решение: Требование удовлетворено. </a:t>
            </a:r>
          </a:p>
          <a:p>
            <a:pPr algn="just"/>
            <a:endParaRPr lang="ru-RU" dirty="0"/>
          </a:p>
          <a:p>
            <a:endParaRPr lang="ru-RU" sz="2400" dirty="0">
              <a:solidFill>
                <a:schemeClr val="accent2"/>
              </a:solidFill>
            </a:endParaRPr>
          </a:p>
          <a:p>
            <a:endParaRPr lang="ru-RU" sz="2400" dirty="0">
              <a:solidFill>
                <a:schemeClr val="accent2"/>
              </a:solidFill>
            </a:endParaRPr>
          </a:p>
          <a:p>
            <a:endParaRPr lang="ru-RU" sz="2400" dirty="0">
              <a:solidFill>
                <a:schemeClr val="accent2"/>
              </a:solidFill>
            </a:endParaRPr>
          </a:p>
          <a:p>
            <a:pPr lvl="1"/>
            <a:endParaRPr lang="ru-RU" sz="2400" dirty="0">
              <a:solidFill>
                <a:schemeClr val="accent2"/>
              </a:solidFill>
            </a:endParaRPr>
          </a:p>
          <a:p>
            <a:endParaRPr lang="ru-RU" dirty="0"/>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455089" y="186448"/>
            <a:ext cx="3592285" cy="1200329"/>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a:p>
            <a:pPr algn="ctr"/>
            <a:endParaRPr lang="ru-RU" dirty="0">
              <a:solidFill>
                <a:schemeClr val="bg1"/>
              </a:solidFill>
            </a:endParaRPr>
          </a:p>
          <a:p>
            <a:pPr algn="ctr"/>
            <a:r>
              <a:rPr lang="ru-RU" dirty="0">
                <a:solidFill>
                  <a:schemeClr val="bg1"/>
                </a:solidFill>
              </a:rPr>
              <a:t>Хищение</a:t>
            </a:r>
          </a:p>
        </p:txBody>
      </p:sp>
      <p:sp>
        <p:nvSpPr>
          <p:cNvPr id="2" name="Прямоугольник 1">
            <a:extLst>
              <a:ext uri="{FF2B5EF4-FFF2-40B4-BE49-F238E27FC236}">
                <a16:creationId xmlns:a16="http://schemas.microsoft.com/office/drawing/2014/main" id="{2286251F-4CC8-439F-A179-743E670EC201}"/>
              </a:ext>
            </a:extLst>
          </p:cNvPr>
          <p:cNvSpPr/>
          <p:nvPr/>
        </p:nvSpPr>
        <p:spPr>
          <a:xfrm>
            <a:off x="360618" y="682362"/>
            <a:ext cx="7287126" cy="375552"/>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Пример из практики </a:t>
            </a:r>
            <a:r>
              <a:rPr lang="ru-RU" b="1" dirty="0">
                <a:latin typeface="Calibri" panose="020F0502020204030204" pitchFamily="34" charset="0"/>
                <a:ea typeface="Calibri" panose="020F0502020204030204" pitchFamily="34" charset="0"/>
                <a:cs typeface="Times New Roman" panose="02020603050405020304" pitchFamily="18" charset="0"/>
              </a:rPr>
              <a:t>(У-011)</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BECE61AD-9D47-4169-B7B0-6413072357D0}"/>
              </a:ext>
            </a:extLst>
          </p:cNvPr>
          <p:cNvSpPr/>
          <p:nvPr/>
        </p:nvSpPr>
        <p:spPr>
          <a:xfrm>
            <a:off x="1" y="0"/>
            <a:ext cx="360618"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a:extLst>
              <a:ext uri="{FF2B5EF4-FFF2-40B4-BE49-F238E27FC236}">
                <a16:creationId xmlns:a16="http://schemas.microsoft.com/office/drawing/2014/main" id="{5F290EE8-DEB0-47F3-A78D-5E3753539F32}"/>
              </a:ext>
            </a:extLst>
          </p:cNvPr>
          <p:cNvSpPr txBox="1"/>
          <p:nvPr/>
        </p:nvSpPr>
        <p:spPr>
          <a:xfrm rot="16200000">
            <a:off x="-1635580" y="3092884"/>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Tree>
    <p:extLst>
      <p:ext uri="{BB962C8B-B14F-4D97-AF65-F5344CB8AC3E}">
        <p14:creationId xmlns:p14="http://schemas.microsoft.com/office/powerpoint/2010/main" val="23708354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CF230639-76FD-4C07-9CDB-3BED03658E09}"/>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164466" y="188451"/>
            <a:ext cx="7620764" cy="5028799"/>
          </a:xfrm>
          <a:prstGeom prst="rect">
            <a:avLst/>
          </a:prstGeom>
        </p:spPr>
      </p:pic>
      <p:sp>
        <p:nvSpPr>
          <p:cNvPr id="2" name="Прямоугольник 1">
            <a:extLst>
              <a:ext uri="{FF2B5EF4-FFF2-40B4-BE49-F238E27FC236}">
                <a16:creationId xmlns:a16="http://schemas.microsoft.com/office/drawing/2014/main" id="{572D523A-4CC5-4135-B22E-1779EA66FF1F}"/>
              </a:ext>
            </a:extLst>
          </p:cNvPr>
          <p:cNvSpPr/>
          <p:nvPr/>
        </p:nvSpPr>
        <p:spPr>
          <a:xfrm>
            <a:off x="2711255" y="4525701"/>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758911" y="4812795"/>
            <a:ext cx="4674173" cy="1569660"/>
          </a:xfrm>
          <a:prstGeom prst="rect">
            <a:avLst/>
          </a:prstGeom>
          <a:noFill/>
        </p:spPr>
        <p:txBody>
          <a:bodyPr wrap="square" rtlCol="0">
            <a:spAutoFit/>
          </a:bodyPr>
          <a:lstStyle/>
          <a:p>
            <a:pPr algn="ctr"/>
            <a:r>
              <a:rPr lang="ru-RU" sz="3200" b="1" dirty="0">
                <a:solidFill>
                  <a:schemeClr val="bg1"/>
                </a:solidFill>
              </a:rPr>
              <a:t>ПОРЯДОК</a:t>
            </a:r>
          </a:p>
          <a:p>
            <a:pPr algn="ctr"/>
            <a:r>
              <a:rPr lang="ru-RU" sz="3200" b="1" dirty="0">
                <a:solidFill>
                  <a:schemeClr val="bg1"/>
                </a:solidFill>
              </a:rPr>
              <a:t>ВЫПЛАТ ПРИ УВОЛЬНЕНИИ </a:t>
            </a:r>
          </a:p>
        </p:txBody>
      </p:sp>
    </p:spTree>
    <p:extLst>
      <p:ext uri="{BB962C8B-B14F-4D97-AF65-F5344CB8AC3E}">
        <p14:creationId xmlns:p14="http://schemas.microsoft.com/office/powerpoint/2010/main" val="575307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7284D362-F9BF-4F59-B61D-697A04151CB9}"/>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6545"/>
                    </a14:imgEffect>
                    <a14:imgEffect>
                      <a14:saturation sat="0"/>
                    </a14:imgEffect>
                  </a14:imgLayer>
                </a14:imgProps>
              </a:ext>
              <a:ext uri="{28A0092B-C50C-407E-A947-70E740481C1C}">
                <a14:useLocalDpi xmlns:a14="http://schemas.microsoft.com/office/drawing/2010/main" val="0"/>
              </a:ext>
            </a:extLst>
          </a:blip>
          <a:stretch>
            <a:fillRect/>
          </a:stretch>
        </p:blipFill>
        <p:spPr>
          <a:xfrm>
            <a:off x="2005325" y="604533"/>
            <a:ext cx="7343949" cy="4301624"/>
          </a:xfrm>
          <a:prstGeom prst="rect">
            <a:avLst/>
          </a:prstGeom>
        </p:spPr>
      </p:pic>
      <p:sp>
        <p:nvSpPr>
          <p:cNvPr id="2" name="Прямоугольник 1">
            <a:extLst>
              <a:ext uri="{FF2B5EF4-FFF2-40B4-BE49-F238E27FC236}">
                <a16:creationId xmlns:a16="http://schemas.microsoft.com/office/drawing/2014/main" id="{572D523A-4CC5-4135-B22E-1779EA66FF1F}"/>
              </a:ext>
            </a:extLst>
          </p:cNvPr>
          <p:cNvSpPr/>
          <p:nvPr/>
        </p:nvSpPr>
        <p:spPr>
          <a:xfrm>
            <a:off x="4155232" y="5265689"/>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4520681" y="5625221"/>
            <a:ext cx="3592285" cy="646331"/>
          </a:xfrm>
          <a:prstGeom prst="rect">
            <a:avLst/>
          </a:prstGeom>
          <a:noFill/>
        </p:spPr>
        <p:txBody>
          <a:bodyPr wrap="square" rtlCol="0">
            <a:spAutoFit/>
          </a:bodyPr>
          <a:lstStyle/>
          <a:p>
            <a:pPr algn="ctr"/>
            <a:r>
              <a:rPr lang="ru-RU" dirty="0">
                <a:solidFill>
                  <a:schemeClr val="bg1"/>
                </a:solidFill>
              </a:rPr>
              <a:t>Расторжение по соглашению сторон</a:t>
            </a:r>
          </a:p>
        </p:txBody>
      </p:sp>
    </p:spTree>
    <p:extLst>
      <p:ext uri="{BB962C8B-B14F-4D97-AF65-F5344CB8AC3E}">
        <p14:creationId xmlns:p14="http://schemas.microsoft.com/office/powerpoint/2010/main" val="29358522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2309329" y="1300848"/>
            <a:ext cx="4455370"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62568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040223" y="1698025"/>
            <a:ext cx="8493967" cy="3539430"/>
          </a:xfrm>
          <a:prstGeom prst="rect">
            <a:avLst/>
          </a:prstGeom>
          <a:noFill/>
        </p:spPr>
        <p:txBody>
          <a:bodyPr wrap="square" rtlCol="0">
            <a:spAutoFit/>
          </a:bodyPr>
          <a:lstStyle/>
          <a:p>
            <a:pPr marL="457200" indent="-457200">
              <a:buFont typeface="Arial" panose="020B0604020202020204" pitchFamily="34" charset="0"/>
              <a:buChar char="•"/>
            </a:pPr>
            <a:r>
              <a:rPr lang="ru-RU" sz="2800" dirty="0">
                <a:solidFill>
                  <a:schemeClr val="accent2"/>
                </a:solidFill>
              </a:rPr>
              <a:t>Компенсация за неиспользованный отпуск</a:t>
            </a:r>
          </a:p>
          <a:p>
            <a:pPr marL="457200" indent="-457200">
              <a:buFont typeface="Arial" panose="020B0604020202020204" pitchFamily="34" charset="0"/>
              <a:buChar char="•"/>
            </a:pPr>
            <a:r>
              <a:rPr lang="ru-RU" sz="2800" dirty="0">
                <a:solidFill>
                  <a:schemeClr val="accent2"/>
                </a:solidFill>
              </a:rPr>
              <a:t>Если работник увольняется по определенным основаниям (сокращение, ликвидация) ему должно быть выплачено выходное пособие, в размере среднемесячного заработка сразу при увольнении</a:t>
            </a:r>
          </a:p>
          <a:p>
            <a:pPr marL="457200" indent="-457200">
              <a:buFont typeface="Arial" panose="020B0604020202020204" pitchFamily="34" charset="0"/>
              <a:buChar char="•"/>
            </a:pPr>
            <a:endParaRPr lang="ru-RU" sz="2800" dirty="0">
              <a:solidFill>
                <a:schemeClr val="accent2"/>
              </a:solidFill>
            </a:endParaRPr>
          </a:p>
          <a:p>
            <a:endParaRPr lang="ru-RU" sz="2800" dirty="0">
              <a:solidFill>
                <a:schemeClr val="accent2"/>
              </a:solidFill>
            </a:endParaRPr>
          </a:p>
        </p:txBody>
      </p:sp>
      <p:sp>
        <p:nvSpPr>
          <p:cNvPr id="12" name="TextBox 11">
            <a:extLst>
              <a:ext uri="{FF2B5EF4-FFF2-40B4-BE49-F238E27FC236}">
                <a16:creationId xmlns:a16="http://schemas.microsoft.com/office/drawing/2014/main" id="{87AFCF03-0F50-4910-9442-47434B8C9FBB}"/>
              </a:ext>
            </a:extLst>
          </p:cNvPr>
          <p:cNvSpPr txBox="1"/>
          <p:nvPr/>
        </p:nvSpPr>
        <p:spPr>
          <a:xfrm>
            <a:off x="3040223" y="302244"/>
            <a:ext cx="8493966" cy="1323439"/>
          </a:xfrm>
          <a:prstGeom prst="rect">
            <a:avLst/>
          </a:prstGeom>
          <a:noFill/>
        </p:spPr>
        <p:txBody>
          <a:bodyPr wrap="square" rtlCol="0">
            <a:spAutoFit/>
          </a:bodyPr>
          <a:lstStyle/>
          <a:p>
            <a:r>
              <a:rPr lang="ru-RU" sz="4000" dirty="0"/>
              <a:t>Не позднее дня увольнения работнику должна быть выплачена </a:t>
            </a:r>
          </a:p>
        </p:txBody>
      </p:sp>
    </p:spTree>
    <p:extLst>
      <p:ext uri="{BB962C8B-B14F-4D97-AF65-F5344CB8AC3E}">
        <p14:creationId xmlns:p14="http://schemas.microsoft.com/office/powerpoint/2010/main" val="249121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917069"/>
            <a:ext cx="9653285" cy="2862322"/>
          </a:xfrm>
          <a:prstGeom prst="rect">
            <a:avLst/>
          </a:prstGeom>
          <a:noFill/>
        </p:spPr>
        <p:txBody>
          <a:bodyPr wrap="square" rtlCol="0">
            <a:spAutoFit/>
          </a:bodyPr>
          <a:lstStyle/>
          <a:p>
            <a:pPr marL="285750" indent="-285750">
              <a:buFontTx/>
              <a:buChar char="-"/>
            </a:pPr>
            <a:r>
              <a:rPr lang="ru-RU" dirty="0"/>
              <a:t>Работник имеет право за все неиспользованные отпуска получить компенсацию в размере средней заработной платы не позднее дня увольнения. В том числе, если более чем год или два года не использованы отпуска, вся компенсация работнику в обязательном порядке должна быть выплачена. </a:t>
            </a:r>
          </a:p>
          <a:p>
            <a:pPr marL="285750" indent="-285750">
              <a:buFontTx/>
              <a:buChar char="-"/>
            </a:pPr>
            <a:endParaRPr lang="ru-RU" dirty="0"/>
          </a:p>
          <a:p>
            <a:pPr marL="285750" indent="-285750">
              <a:buFontTx/>
              <a:buChar char="-"/>
            </a:pPr>
            <a:r>
              <a:rPr lang="ru-RU" dirty="0"/>
              <a:t>В бюджетной сфере существует еще одна проблема, связанная с тем, что иногда </a:t>
            </a:r>
            <a:r>
              <a:rPr lang="ru-RU" b="1" u="sng" dirty="0"/>
              <a:t>работники авансом берут отпуск</a:t>
            </a:r>
            <a:r>
              <a:rPr lang="ru-RU" dirty="0"/>
              <a:t>, - они имеют на это законное право и на день увольнения они отпуск уже использовали. То есть они авансом отпуск получили от учреждения, не отработали до конца этого года, в счет которого отпуск получили соответствующий период времени, и увольняются. </a:t>
            </a:r>
            <a:r>
              <a:rPr lang="ru-RU" b="1" u="sng" dirty="0"/>
              <a:t>С них надо провести это удержание!</a:t>
            </a:r>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Компенсация за неиспользованный отпуск:</a:t>
            </a:r>
          </a:p>
          <a:p>
            <a:endParaRPr lang="ru-RU" sz="2800" dirty="0"/>
          </a:p>
        </p:txBody>
      </p:sp>
    </p:spTree>
    <p:extLst>
      <p:ext uri="{BB962C8B-B14F-4D97-AF65-F5344CB8AC3E}">
        <p14:creationId xmlns:p14="http://schemas.microsoft.com/office/powerpoint/2010/main" val="7219865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917069"/>
            <a:ext cx="9653285" cy="4247317"/>
          </a:xfrm>
          <a:prstGeom prst="rect">
            <a:avLst/>
          </a:prstGeom>
          <a:noFill/>
        </p:spPr>
        <p:txBody>
          <a:bodyPr wrap="square" rtlCol="0">
            <a:spAutoFit/>
          </a:bodyPr>
          <a:lstStyle/>
          <a:p>
            <a:pPr marL="285750" indent="-285750">
              <a:buFontTx/>
              <a:buChar char="-"/>
            </a:pPr>
            <a:r>
              <a:rPr lang="ru-RU" dirty="0"/>
              <a:t>До 2005 года проблем не было, чтобы взыскать эту сумму. У нас с вами соответствующие документы еще с 1930-х годов имелись о том, что мы в день увольнения работника могли произвести это удержание за то, что им не отработан отпуск. </a:t>
            </a:r>
          </a:p>
          <a:p>
            <a:pPr marL="285750" indent="-285750">
              <a:buFontTx/>
              <a:buChar char="-"/>
            </a:pPr>
            <a:r>
              <a:rPr lang="ru-RU" b="1" u="sng" dirty="0"/>
              <a:t>Это удержание, внимание, производится без письменного согласия работника</a:t>
            </a:r>
            <a:r>
              <a:rPr lang="ru-RU" dirty="0"/>
              <a:t>. Если все другие удержания с письменного согласия, то это удержание без согласия работника. </a:t>
            </a:r>
            <a:r>
              <a:rPr lang="ru-RU" b="1" dirty="0"/>
              <a:t>С 2013 года Верховный суд РФ отказывает в удовлетворении требований, что, если работнику при увольнении какая-то сумма не причиталась, то учреждение имеет право это удержание произвести через суды</a:t>
            </a:r>
            <a:r>
              <a:rPr lang="ru-RU" dirty="0"/>
              <a:t> (Определение Верховного Суда РФ от 25.10.2013 </a:t>
            </a:r>
            <a:r>
              <a:rPr lang="en-US" dirty="0">
                <a:hlinkClick r:id="rId2" tooltip="Ссылка на КонсультантПлюс">
                  <a:extLst>
                    <a:ext uri="{A12FA001-AC4F-418D-AE19-62706E023703}">
                      <ahyp:hlinkClr xmlns:ahyp="http://schemas.microsoft.com/office/drawing/2018/hyperlinkcolor" val="tx"/>
                    </a:ext>
                  </a:extLst>
                </a:hlinkClick>
              </a:rPr>
              <a:t>N</a:t>
            </a:r>
            <a:r>
              <a:rPr lang="ru-RU" dirty="0">
                <a:hlinkClick r:id="rId2" tooltip="Ссылка на КонсультантПлюс">
                  <a:extLst>
                    <a:ext uri="{A12FA001-AC4F-418D-AE19-62706E023703}">
                      <ahyp:hlinkClr xmlns:ahyp="http://schemas.microsoft.com/office/drawing/2018/hyperlinkcolor" val="tx"/>
                    </a:ext>
                  </a:extLst>
                </a:hlinkClick>
              </a:rPr>
              <a:t> 69-КГ13-6</a:t>
            </a:r>
            <a:r>
              <a:rPr lang="ru-RU" dirty="0"/>
              <a:t>). </a:t>
            </a:r>
          </a:p>
          <a:p>
            <a:pPr marL="285750" indent="-285750">
              <a:buFontTx/>
              <a:buChar char="-"/>
            </a:pPr>
            <a:endParaRPr lang="ru-RU" dirty="0"/>
          </a:p>
          <a:p>
            <a:pPr marL="285750" indent="-285750">
              <a:buFontTx/>
              <a:buChar char="-"/>
            </a:pPr>
            <a:r>
              <a:rPr lang="ru-RU" dirty="0"/>
              <a:t>Поэтому </a:t>
            </a:r>
            <a:r>
              <a:rPr lang="ru-RU" b="1" u="sng" dirty="0"/>
              <a:t>рекомендуется 20 % удержаний за неотработанные отпуска</a:t>
            </a:r>
            <a:r>
              <a:rPr lang="ru-RU" dirty="0"/>
              <a:t> мы имеем право самостоятельно производить от суммы заработной платы при увольнении работника, без его согласия. </a:t>
            </a:r>
            <a:r>
              <a:rPr lang="ru-RU" b="1" u="sng" dirty="0"/>
              <a:t>Если 20 % мы удержали</a:t>
            </a:r>
            <a:r>
              <a:rPr lang="ru-RU" dirty="0"/>
              <a:t> и погасили задолженность, мы проблему решили. Если этой суммы </a:t>
            </a:r>
            <a:r>
              <a:rPr lang="ru-RU" b="1" i="1" dirty="0"/>
              <a:t>не хватает</a:t>
            </a:r>
            <a:r>
              <a:rPr lang="ru-RU" dirty="0"/>
              <a:t> для погашения задолженности, </a:t>
            </a:r>
            <a:r>
              <a:rPr lang="ru-RU" b="1" u="sng" dirty="0"/>
              <a:t>рекомендуется уведомлять работника о необходимости погашения</a:t>
            </a:r>
            <a:r>
              <a:rPr lang="ru-RU" dirty="0"/>
              <a:t> определенной оставшейся суммы. Если он с этим соглашается, проблему, соответственно, решили. </a:t>
            </a:r>
            <a:endParaRPr lang="ru-RU" b="1" u="sng"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Компенсация за неиспользованный отпуск:</a:t>
            </a:r>
          </a:p>
          <a:p>
            <a:endParaRPr lang="ru-RU" sz="2800" dirty="0"/>
          </a:p>
        </p:txBody>
      </p:sp>
    </p:spTree>
    <p:extLst>
      <p:ext uri="{BB962C8B-B14F-4D97-AF65-F5344CB8AC3E}">
        <p14:creationId xmlns:p14="http://schemas.microsoft.com/office/powerpoint/2010/main" val="22657430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35180" y="107009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309150" y="1243719"/>
            <a:ext cx="9653285" cy="5909310"/>
          </a:xfrm>
          <a:prstGeom prst="rect">
            <a:avLst/>
          </a:prstGeom>
          <a:noFill/>
        </p:spPr>
        <p:txBody>
          <a:bodyPr wrap="square" rtlCol="0">
            <a:spAutoFit/>
          </a:bodyPr>
          <a:lstStyle/>
          <a:p>
            <a:pPr marL="285750" indent="-285750">
              <a:buFontTx/>
              <a:buChar char="-"/>
            </a:pPr>
            <a:r>
              <a:rPr lang="ru-RU" b="1" dirty="0"/>
              <a:t>Если за уволенным работником остается задолженность по отпускам,</a:t>
            </a:r>
            <a:r>
              <a:rPr lang="ru-RU" dirty="0"/>
              <a:t> а мы такие расчеты должны производить в обязательном порядке в бюджетной сфере, потому что в коммерческой сфере принято, если работник увольняется, за его отпуск авансом решение принимают руководители. Они вправе принять решение о неудержании этой суммы, если работник отпуск авансом использовал, в бюджетной сфере необходимо производить перерасчет. </a:t>
            </a:r>
          </a:p>
          <a:p>
            <a:pPr marL="285750" indent="-285750">
              <a:buFontTx/>
              <a:buChar char="-"/>
            </a:pPr>
            <a:endParaRPr lang="ru-RU" dirty="0"/>
          </a:p>
          <a:p>
            <a:pPr marL="285750" indent="-285750">
              <a:buFontTx/>
              <a:buChar char="-"/>
            </a:pPr>
            <a:r>
              <a:rPr lang="ru-RU" dirty="0"/>
              <a:t>Если эта задолженность не погашена работником самостоятельно, мы 20 % от суммы зарплаты при увольнении имеем право удерживать, у нас задолженность остается в бюджетном бухгалтерском учете. </a:t>
            </a:r>
            <a:r>
              <a:rPr lang="ru-RU" b="1" u="sng" dirty="0"/>
              <a:t>Через суды эти суммы забирать отныне бесполезно. Суды отказывают.</a:t>
            </a:r>
            <a:r>
              <a:rPr lang="ru-RU" dirty="0"/>
              <a:t> Если раньше 50 на 50 удовлетворяли наши требования, то сейчас отказывают. Поэтому эта задолженность считается нереальной для взыскания.</a:t>
            </a:r>
          </a:p>
          <a:p>
            <a:pPr marL="285750" indent="-285750">
              <a:buFontTx/>
              <a:buChar char="-"/>
            </a:pPr>
            <a:endParaRPr lang="ru-RU" dirty="0"/>
          </a:p>
          <a:p>
            <a:pPr marL="285750" indent="-285750">
              <a:buFontTx/>
              <a:buChar char="-"/>
            </a:pPr>
            <a:r>
              <a:rPr lang="ru-RU" dirty="0"/>
              <a:t>Хоть в бюджетной сфере принято целых три </a:t>
            </a:r>
            <a:r>
              <a:rPr lang="ru-RU" b="1" dirty="0"/>
              <a:t>года такую задолженность держать в учете и списывать по итогам трех лет</a:t>
            </a:r>
            <a:r>
              <a:rPr lang="ru-RU" dirty="0"/>
              <a:t>, я рекомендую по окончании того года, когда работник увольнялся, если мы такие суммы задолженности не сумели удержать, списывать такую задолженность как нереальную для взыскания с бухгалтерского учета по итогам проведенной инвентаризации. Прямо со ссылкой на решение верховных судов отражать тот момент, что эта задолженность нереальная для взыскания, но не забывайте ее отражать на забалансовых счетах.</a:t>
            </a:r>
          </a:p>
          <a:p>
            <a:pPr marL="285750" indent="-285750">
              <a:buFontTx/>
              <a:buChar char="-"/>
            </a:pPr>
            <a:endParaRPr lang="ru-RU"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Компенсация за неиспользованный отпуск:</a:t>
            </a:r>
          </a:p>
          <a:p>
            <a:endParaRPr lang="ru-RU" sz="2800" dirty="0"/>
          </a:p>
        </p:txBody>
      </p:sp>
    </p:spTree>
    <p:extLst>
      <p:ext uri="{BB962C8B-B14F-4D97-AF65-F5344CB8AC3E}">
        <p14:creationId xmlns:p14="http://schemas.microsoft.com/office/powerpoint/2010/main" val="38407455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917069"/>
            <a:ext cx="9653285" cy="3139321"/>
          </a:xfrm>
          <a:prstGeom prst="rect">
            <a:avLst/>
          </a:prstGeom>
          <a:noFill/>
        </p:spPr>
        <p:txBody>
          <a:bodyPr wrap="square" rtlCol="0">
            <a:spAutoFit/>
          </a:bodyPr>
          <a:lstStyle/>
          <a:p>
            <a:pPr marL="342900" indent="-342900">
              <a:buFont typeface="+mj-lt"/>
              <a:buAutoNum type="arabicPeriod"/>
            </a:pPr>
            <a:r>
              <a:rPr lang="ru-RU" dirty="0"/>
              <a:t>Выходное пособие, в размере среднемесячного заработка сразу при увольнении</a:t>
            </a:r>
          </a:p>
          <a:p>
            <a:pPr marL="342900" indent="-342900">
              <a:buFont typeface="+mj-lt"/>
              <a:buAutoNum type="arabicPeriod"/>
            </a:pPr>
            <a:endParaRPr lang="ru-RU" dirty="0"/>
          </a:p>
          <a:p>
            <a:pPr marL="342900" indent="-342900">
              <a:buFont typeface="+mj-lt"/>
              <a:buAutoNum type="arabicPeriod"/>
            </a:pPr>
            <a:r>
              <a:rPr lang="ru-RU" dirty="0"/>
              <a:t>В этом случае за второй месяц работник получит эту выплату в размере среднего месячного заработка при условии, что он подтвердит трудовой книжкой, что он не устроился на новое место работы. </a:t>
            </a:r>
          </a:p>
          <a:p>
            <a:pPr marL="342900" indent="-342900">
              <a:buFont typeface="+mj-lt"/>
              <a:buAutoNum type="arabicPeriod"/>
            </a:pPr>
            <a:endParaRPr lang="ru-RU" dirty="0"/>
          </a:p>
          <a:p>
            <a:pPr marL="342900" indent="-342900">
              <a:buFont typeface="+mj-lt"/>
              <a:buAutoNum type="arabicPeriod"/>
            </a:pPr>
            <a:r>
              <a:rPr lang="ru-RU" dirty="0"/>
              <a:t>Средняя зарплата за третий </a:t>
            </a:r>
            <a:r>
              <a:rPr lang="ru-RU" b="1" dirty="0"/>
              <a:t>месяц трудоустройства выплачивается только при условии, если работник принесет справку из службы занятости о том, что он своевременно в течение двух недель в европейской части страны</a:t>
            </a:r>
            <a:r>
              <a:rPr lang="ru-RU" dirty="0"/>
              <a:t>, в течение месяца – в районах крайнего Севера, обратился в службу занятости и не трудоустроен по причине отсутствия надлежащих мест работы, на которых он может быть занят (</a:t>
            </a:r>
            <a:r>
              <a:rPr lang="ru-RU" dirty="0">
                <a:hlinkClick r:id="rId2" tooltip="Ссылка на КонсультантПлюс">
                  <a:extLst>
                    <a:ext uri="{A12FA001-AC4F-418D-AE19-62706E023703}">
                      <ahyp:hlinkClr xmlns:ahyp="http://schemas.microsoft.com/office/drawing/2018/hyperlinkcolor" val="tx"/>
                    </a:ext>
                  </a:extLst>
                </a:hlinkClick>
              </a:rPr>
              <a:t>ст. 178</a:t>
            </a:r>
            <a:r>
              <a:rPr lang="ru-RU" dirty="0"/>
              <a:t> ТК РФ).</a:t>
            </a:r>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Выплаты выходного пособия при сокращении, ликвидации:</a:t>
            </a:r>
          </a:p>
          <a:p>
            <a:endParaRPr lang="ru-RU" sz="2800" dirty="0"/>
          </a:p>
        </p:txBody>
      </p:sp>
    </p:spTree>
    <p:extLst>
      <p:ext uri="{BB962C8B-B14F-4D97-AF65-F5344CB8AC3E}">
        <p14:creationId xmlns:p14="http://schemas.microsoft.com/office/powerpoint/2010/main" val="1223397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917069"/>
            <a:ext cx="9653285" cy="3139321"/>
          </a:xfrm>
          <a:prstGeom prst="rect">
            <a:avLst/>
          </a:prstGeom>
          <a:noFill/>
        </p:spPr>
        <p:txBody>
          <a:bodyPr wrap="square" rtlCol="0">
            <a:spAutoFit/>
          </a:bodyPr>
          <a:lstStyle/>
          <a:p>
            <a:pPr marL="342900" indent="-342900">
              <a:buFont typeface="+mj-lt"/>
              <a:buAutoNum type="arabicPeriod"/>
            </a:pPr>
            <a:endParaRPr lang="ru-RU" dirty="0"/>
          </a:p>
          <a:p>
            <a:pPr marL="342900" indent="-342900">
              <a:buFont typeface="Arial" panose="020B0604020202020204" pitchFamily="34" charset="0"/>
              <a:buChar char="•"/>
            </a:pPr>
            <a:r>
              <a:rPr lang="ru-RU" b="1" dirty="0"/>
              <a:t>Выходное пособие может выплачиваться в отдельных случаях в размере двухнедельного</a:t>
            </a:r>
            <a:r>
              <a:rPr lang="ru-RU" dirty="0"/>
              <a:t> среднего заработка. </a:t>
            </a:r>
          </a:p>
          <a:p>
            <a:pPr marL="342900" indent="-342900">
              <a:buFont typeface="Arial" panose="020B0604020202020204" pitchFamily="34" charset="0"/>
              <a:buChar char="•"/>
            </a:pPr>
            <a:endParaRPr lang="ru-RU" dirty="0"/>
          </a:p>
          <a:p>
            <a:pPr marL="342900" indent="-342900">
              <a:buFont typeface="Arial" panose="020B0604020202020204" pitchFamily="34" charset="0"/>
              <a:buChar char="•"/>
            </a:pPr>
            <a:r>
              <a:rPr lang="ru-RU" dirty="0"/>
              <a:t>Это увольнение по причине призыва на службу, другие основания. В размере среднемесячного заработка тоже может, если работник увольняется по </a:t>
            </a:r>
            <a:r>
              <a:rPr lang="ru-RU" dirty="0">
                <a:hlinkClick r:id="rId2" tooltip="Ссылка на КонсультантПлюс">
                  <a:extLst>
                    <a:ext uri="{A12FA001-AC4F-418D-AE19-62706E023703}">
                      <ahyp:hlinkClr xmlns:ahyp="http://schemas.microsoft.com/office/drawing/2018/hyperlinkcolor" val="tx"/>
                    </a:ext>
                  </a:extLst>
                </a:hlinkClick>
              </a:rPr>
              <a:t>пункту 11 статьи 77</a:t>
            </a:r>
            <a:r>
              <a:rPr lang="ru-RU" dirty="0"/>
              <a:t> при нарушении установленных Трудовым кодексом правил заключения трудового договора, если это нарушение исключает возможность продолжения работы. В этом случае выходное пособие выплачивается в размере среднемесячной заработной платы.</a:t>
            </a:r>
          </a:p>
          <a:p>
            <a:pPr marL="342900" indent="-342900">
              <a:buFont typeface="+mj-lt"/>
              <a:buAutoNum type="arabicPeriod"/>
            </a:pPr>
            <a:endParaRPr lang="ru-RU" dirty="0"/>
          </a:p>
          <a:p>
            <a:pPr marL="285750" indent="-285750">
              <a:buFontTx/>
              <a:buChar char="-"/>
            </a:pPr>
            <a:r>
              <a:rPr lang="ru-RU" dirty="0"/>
              <a:t> </a:t>
            </a:r>
            <a:endParaRPr lang="ru-RU" b="1" u="sng"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Выплаты выходного пособия при призыве на службу:</a:t>
            </a:r>
          </a:p>
          <a:p>
            <a:endParaRPr lang="ru-RU" sz="2800" dirty="0"/>
          </a:p>
        </p:txBody>
      </p:sp>
    </p:spTree>
    <p:extLst>
      <p:ext uri="{BB962C8B-B14F-4D97-AF65-F5344CB8AC3E}">
        <p14:creationId xmlns:p14="http://schemas.microsoft.com/office/powerpoint/2010/main" val="23778259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81479" y="130159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917069"/>
            <a:ext cx="9653285" cy="5078313"/>
          </a:xfrm>
          <a:prstGeom prst="rect">
            <a:avLst/>
          </a:prstGeom>
          <a:noFill/>
        </p:spPr>
        <p:txBody>
          <a:bodyPr wrap="square" rtlCol="0">
            <a:spAutoFit/>
          </a:bodyPr>
          <a:lstStyle/>
          <a:p>
            <a:pPr marL="342900" indent="-342900">
              <a:buFont typeface="Arial" panose="020B0604020202020204" pitchFamily="34" charset="0"/>
              <a:buChar char="•"/>
            </a:pPr>
            <a:r>
              <a:rPr lang="ru-RU" dirty="0"/>
              <a:t>В части 4 статьи 178 Трудового кодекса закреплена норма о том, что заключенным с работником трудовым договором или коллективным договором могут предусматриваться дополнительные основания для выплаты выходного пособия или размер выходного пособия может быть увеличен. </a:t>
            </a:r>
          </a:p>
          <a:p>
            <a:pPr marL="342900" indent="-342900">
              <a:buFont typeface="Arial" panose="020B0604020202020204" pitchFamily="34" charset="0"/>
              <a:buChar char="•"/>
            </a:pPr>
            <a:endParaRPr lang="ru-RU" dirty="0"/>
          </a:p>
          <a:p>
            <a:pPr marL="342900" indent="-342900">
              <a:buFont typeface="Arial" panose="020B0604020202020204" pitchFamily="34" charset="0"/>
              <a:buChar char="•"/>
            </a:pPr>
            <a:r>
              <a:rPr lang="ru-RU" dirty="0"/>
              <a:t>Эта норма в полной мере касается и бюджетных учреждений. Казенных учреждений такая норма не касается. Бюджетные учреждения, их руководство, тоже имеют право принимать решение о том, что работнику выходные пособия могут выплачиваться и в других случаях, когда он увольняется по другим причинам, или размер выходного пособия может быть увеличен. Да, бюджетное учреждение относительно свободно в таких вопросах с момента реформирования бюджетной сферы.</a:t>
            </a:r>
          </a:p>
          <a:p>
            <a:pPr marL="285750" indent="-285750">
              <a:buFontTx/>
              <a:buChar char="-"/>
            </a:pPr>
            <a:endParaRPr lang="ru-RU" b="1" u="sng" dirty="0"/>
          </a:p>
          <a:p>
            <a:pPr marL="285750" indent="-285750">
              <a:buFontTx/>
              <a:buChar char="-"/>
            </a:pPr>
            <a:r>
              <a:rPr lang="ru-RU" dirty="0"/>
              <a:t>В этом случае необходимо учитывать, что в отношении руководителей учреждений, заместителей руководителей, главных бухгалтеров этот вопрос решается в несколько ином порядке. </a:t>
            </a:r>
            <a:r>
              <a:rPr lang="ru-RU" b="1" dirty="0"/>
              <a:t>Дополнительные суммы выходных пособий не могут выплачиваться в случае, когда работник увольняется по основаниям, которые относятся к дисциплинарным взысканиям,</a:t>
            </a:r>
            <a:r>
              <a:rPr lang="ru-RU" dirty="0"/>
              <a:t> а также </a:t>
            </a:r>
            <a:r>
              <a:rPr lang="ru-RU" b="1" dirty="0"/>
              <a:t>при увольнении сотрудника за совершение им виновных действий, либо бездействия.</a:t>
            </a:r>
            <a:r>
              <a:rPr lang="ru-RU" dirty="0"/>
              <a:t> </a:t>
            </a:r>
            <a:endParaRPr lang="ru-RU" b="1" u="sng"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1384995"/>
          </a:xfrm>
          <a:prstGeom prst="rect">
            <a:avLst/>
          </a:prstGeom>
          <a:noFill/>
        </p:spPr>
        <p:txBody>
          <a:bodyPr wrap="square" rtlCol="0">
            <a:spAutoFit/>
          </a:bodyPr>
          <a:lstStyle/>
          <a:p>
            <a:r>
              <a:rPr lang="ru-RU" sz="2800" dirty="0"/>
              <a:t>Выплаты дополнительной суммы выходного пособия по дополнительным основаниям:</a:t>
            </a:r>
          </a:p>
          <a:p>
            <a:endParaRPr lang="ru-RU" sz="2800" dirty="0"/>
          </a:p>
        </p:txBody>
      </p:sp>
    </p:spTree>
    <p:extLst>
      <p:ext uri="{BB962C8B-B14F-4D97-AF65-F5344CB8AC3E}">
        <p14:creationId xmlns:p14="http://schemas.microsoft.com/office/powerpoint/2010/main" val="12450253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97281C3D-C280-4A43-B980-0655664C8DB5}"/>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738481" y="475545"/>
            <a:ext cx="8715032" cy="5383230"/>
          </a:xfrm>
          <a:prstGeom prst="rect">
            <a:avLst/>
          </a:prstGeom>
        </p:spPr>
      </p:pic>
      <p:sp>
        <p:nvSpPr>
          <p:cNvPr id="2" name="Прямоугольник 1">
            <a:extLst>
              <a:ext uri="{FF2B5EF4-FFF2-40B4-BE49-F238E27FC236}">
                <a16:creationId xmlns:a16="http://schemas.microsoft.com/office/drawing/2014/main" id="{572D523A-4CC5-4135-B22E-1779EA66FF1F}"/>
              </a:ext>
            </a:extLst>
          </p:cNvPr>
          <p:cNvSpPr/>
          <p:nvPr/>
        </p:nvSpPr>
        <p:spPr>
          <a:xfrm>
            <a:off x="2711255" y="4525701"/>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3758911" y="4812795"/>
            <a:ext cx="4674173" cy="1077218"/>
          </a:xfrm>
          <a:prstGeom prst="rect">
            <a:avLst/>
          </a:prstGeom>
          <a:noFill/>
        </p:spPr>
        <p:txBody>
          <a:bodyPr wrap="square" rtlCol="0">
            <a:spAutoFit/>
          </a:bodyPr>
          <a:lstStyle/>
          <a:p>
            <a:pPr algn="ctr"/>
            <a:r>
              <a:rPr lang="ru-RU" sz="3200" b="1" dirty="0">
                <a:solidFill>
                  <a:schemeClr val="bg1"/>
                </a:solidFill>
              </a:rPr>
              <a:t>ДЕЙСТВИЯ </a:t>
            </a:r>
          </a:p>
          <a:p>
            <a:pPr algn="ctr"/>
            <a:r>
              <a:rPr lang="ru-RU" sz="3200" b="1" dirty="0">
                <a:solidFill>
                  <a:schemeClr val="bg1"/>
                </a:solidFill>
              </a:rPr>
              <a:t>В ДЕНЬ УВОЛЬНЕНИЯ </a:t>
            </a:r>
          </a:p>
        </p:txBody>
      </p:sp>
    </p:spTree>
    <p:extLst>
      <p:ext uri="{BB962C8B-B14F-4D97-AF65-F5344CB8AC3E}">
        <p14:creationId xmlns:p14="http://schemas.microsoft.com/office/powerpoint/2010/main" val="5459972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2309329" y="1300848"/>
            <a:ext cx="4455370"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12031" y="162568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3040223" y="1698025"/>
            <a:ext cx="8493967" cy="3970318"/>
          </a:xfrm>
          <a:prstGeom prst="rect">
            <a:avLst/>
          </a:prstGeom>
          <a:noFill/>
        </p:spPr>
        <p:txBody>
          <a:bodyPr wrap="square" rtlCol="0">
            <a:spAutoFit/>
          </a:bodyPr>
          <a:lstStyle/>
          <a:p>
            <a:pPr marL="457200" indent="-457200">
              <a:buFont typeface="Arial" panose="020B0604020202020204" pitchFamily="34" charset="0"/>
              <a:buChar char="•"/>
            </a:pPr>
            <a:r>
              <a:rPr lang="ru-RU" sz="2800" dirty="0">
                <a:solidFill>
                  <a:schemeClr val="accent2"/>
                </a:solidFill>
              </a:rPr>
              <a:t>Выплатить все суммы причитающейся заработной платы</a:t>
            </a:r>
          </a:p>
          <a:p>
            <a:pPr marL="457200" indent="-457200">
              <a:buFont typeface="Arial" panose="020B0604020202020204" pitchFamily="34" charset="0"/>
              <a:buChar char="•"/>
            </a:pPr>
            <a:r>
              <a:rPr lang="ru-RU" sz="2800" dirty="0">
                <a:solidFill>
                  <a:schemeClr val="accent2"/>
                </a:solidFill>
              </a:rPr>
              <a:t>Выплата компенсационных выплат (далее отдельно – рассказано подробно)</a:t>
            </a:r>
          </a:p>
          <a:p>
            <a:pPr marL="457200" indent="-457200">
              <a:buFont typeface="Arial" panose="020B0604020202020204" pitchFamily="34" charset="0"/>
              <a:buChar char="•"/>
            </a:pPr>
            <a:r>
              <a:rPr lang="ru-RU" sz="2800" dirty="0">
                <a:solidFill>
                  <a:schemeClr val="accent2"/>
                </a:solidFill>
              </a:rPr>
              <a:t>Трудовая книжка </a:t>
            </a:r>
          </a:p>
          <a:p>
            <a:pPr marL="457200" indent="-457200">
              <a:buFont typeface="Arial" panose="020B0604020202020204" pitchFamily="34" charset="0"/>
              <a:buChar char="•"/>
            </a:pPr>
            <a:r>
              <a:rPr lang="ru-RU" sz="2800" dirty="0">
                <a:solidFill>
                  <a:schemeClr val="accent2"/>
                </a:solidFill>
              </a:rPr>
              <a:t>Приказ об увольнении</a:t>
            </a:r>
          </a:p>
          <a:p>
            <a:pPr marL="457200" indent="-457200">
              <a:buFont typeface="Arial" panose="020B0604020202020204" pitchFamily="34" charset="0"/>
              <a:buChar char="•"/>
            </a:pPr>
            <a:r>
              <a:rPr lang="ru-RU" sz="2800" dirty="0">
                <a:solidFill>
                  <a:schemeClr val="accent2"/>
                </a:solidFill>
              </a:rPr>
              <a:t>Справка 2-НДФЛ</a:t>
            </a:r>
          </a:p>
          <a:p>
            <a:pPr marL="457200" indent="-457200">
              <a:buFont typeface="Arial" panose="020B0604020202020204" pitchFamily="34" charset="0"/>
              <a:buChar char="•"/>
            </a:pPr>
            <a:r>
              <a:rPr lang="ru-RU" sz="2800" dirty="0">
                <a:solidFill>
                  <a:schemeClr val="accent2"/>
                </a:solidFill>
              </a:rPr>
              <a:t>Сведения о стаже за текущий период времени</a:t>
            </a:r>
          </a:p>
          <a:p>
            <a:endParaRPr lang="ru-RU" sz="2800" dirty="0">
              <a:solidFill>
                <a:schemeClr val="accent2"/>
              </a:solidFill>
            </a:endParaRPr>
          </a:p>
        </p:txBody>
      </p:sp>
      <p:sp>
        <p:nvSpPr>
          <p:cNvPr id="12" name="TextBox 11">
            <a:extLst>
              <a:ext uri="{FF2B5EF4-FFF2-40B4-BE49-F238E27FC236}">
                <a16:creationId xmlns:a16="http://schemas.microsoft.com/office/drawing/2014/main" id="{87AFCF03-0F50-4910-9442-47434B8C9FBB}"/>
              </a:ext>
            </a:extLst>
          </p:cNvPr>
          <p:cNvSpPr txBox="1"/>
          <p:nvPr/>
        </p:nvSpPr>
        <p:spPr>
          <a:xfrm>
            <a:off x="3040223" y="302244"/>
            <a:ext cx="8493966" cy="707886"/>
          </a:xfrm>
          <a:prstGeom prst="rect">
            <a:avLst/>
          </a:prstGeom>
          <a:noFill/>
        </p:spPr>
        <p:txBody>
          <a:bodyPr wrap="square" rtlCol="0">
            <a:spAutoFit/>
          </a:bodyPr>
          <a:lstStyle/>
          <a:p>
            <a:r>
              <a:rPr lang="ru-RU" sz="4000" dirty="0"/>
              <a:t>В день увольнения: </a:t>
            </a:r>
          </a:p>
        </p:txBody>
      </p:sp>
    </p:spTree>
    <p:extLst>
      <p:ext uri="{BB962C8B-B14F-4D97-AF65-F5344CB8AC3E}">
        <p14:creationId xmlns:p14="http://schemas.microsoft.com/office/powerpoint/2010/main" val="21144574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8" y="1917069"/>
            <a:ext cx="9653285" cy="4524315"/>
          </a:xfrm>
          <a:prstGeom prst="rect">
            <a:avLst/>
          </a:prstGeom>
          <a:noFill/>
        </p:spPr>
        <p:txBody>
          <a:bodyPr wrap="square" rtlCol="0">
            <a:spAutoFit/>
          </a:bodyPr>
          <a:lstStyle/>
          <a:p>
            <a:pPr marL="342900" indent="-342900">
              <a:buFont typeface="Arial" panose="020B0604020202020204" pitchFamily="34" charset="0"/>
              <a:buChar char="•"/>
            </a:pPr>
            <a:r>
              <a:rPr lang="ru-RU" dirty="0"/>
              <a:t>с 2017 года приняты соответствующие изменения (в принципе и раньше такая норма существовала в законе «О персонифицированном учете») в обязательном порядке не позднее дня увольнения работника ему должны быть выданы сведения о стаже за текущий период времени. </a:t>
            </a:r>
          </a:p>
          <a:p>
            <a:pPr marL="342900" indent="-342900">
              <a:buFont typeface="Arial" panose="020B0604020202020204" pitchFamily="34" charset="0"/>
              <a:buChar char="•"/>
            </a:pPr>
            <a:endParaRPr lang="ru-RU" dirty="0"/>
          </a:p>
          <a:p>
            <a:pPr marL="342900" indent="-342900">
              <a:buFont typeface="Arial" panose="020B0604020202020204" pitchFamily="34" charset="0"/>
              <a:buChar char="•"/>
            </a:pPr>
            <a:r>
              <a:rPr lang="ru-RU" dirty="0"/>
              <a:t>Если работник будет увольняться, у нас с 2017 года данные по стажу в Пенсионный фонд РФ представляются не ежеквартально, как до недавнего времени, а по итогам года. И форму СЗВ-СТАЖ будем сдавать до 1 марта. </a:t>
            </a:r>
          </a:p>
          <a:p>
            <a:pPr marL="342900" indent="-342900">
              <a:buFont typeface="Arial" panose="020B0604020202020204" pitchFamily="34" charset="0"/>
              <a:buChar char="•"/>
            </a:pPr>
            <a:endParaRPr lang="ru-RU" dirty="0"/>
          </a:p>
          <a:p>
            <a:pPr marL="342900" indent="-342900">
              <a:buFont typeface="Arial" panose="020B0604020202020204" pitchFamily="34" charset="0"/>
              <a:buChar char="•"/>
            </a:pPr>
            <a:r>
              <a:rPr lang="ru-RU" dirty="0"/>
              <a:t>В день увольнения работника вот такая отчетная форма в Пенсионный фонд представляться не должна, но работнику она в обязательном порядке должна быть выдана. Таковы требования закона «О персонифицированном учете» (п. 4 ст. 11 Федерального закона от 01.04.1996 N 27-ФЗ). За это ответственности </a:t>
            </a:r>
            <a:r>
              <a:rPr lang="ru-RU" b="1" dirty="0"/>
              <a:t>никакой не существует, но рекомендую </a:t>
            </a:r>
            <a:r>
              <a:rPr lang="ru-RU" dirty="0"/>
              <a:t>вам соблюдать требования закона о выдаче работнику формы отчетности о стаже. И в том числе должен быть выдан раздел 3 нового расчета по страховым взносам.</a:t>
            </a:r>
          </a:p>
          <a:p>
            <a:pPr marL="285750" indent="-285750">
              <a:buFontTx/>
              <a:buChar char="-"/>
            </a:pPr>
            <a:endParaRPr lang="ru-RU" b="1" u="sng"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Сведения о стаже за текущий период времени:</a:t>
            </a:r>
          </a:p>
          <a:p>
            <a:endParaRPr lang="ru-RU" sz="2800" dirty="0"/>
          </a:p>
        </p:txBody>
      </p:sp>
    </p:spTree>
    <p:extLst>
      <p:ext uri="{BB962C8B-B14F-4D97-AF65-F5344CB8AC3E}">
        <p14:creationId xmlns:p14="http://schemas.microsoft.com/office/powerpoint/2010/main" val="2738735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8310465" y="242414"/>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64365" y="492430"/>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1122875" y="2069572"/>
            <a:ext cx="6929536" cy="3416320"/>
          </a:xfrm>
          <a:prstGeom prst="rect">
            <a:avLst/>
          </a:prstGeom>
          <a:noFill/>
        </p:spPr>
        <p:txBody>
          <a:bodyPr wrap="square" rtlCol="0">
            <a:spAutoFit/>
          </a:bodyPr>
          <a:lstStyle/>
          <a:p>
            <a:r>
              <a:rPr lang="ru-RU" sz="2400" dirty="0">
                <a:solidFill>
                  <a:schemeClr val="accent2"/>
                </a:solidFill>
              </a:rPr>
              <a:t>Согласно ст. 78 ТК, Трудовой договор может быть в любое время расторгнут по соглашению сторон трудового договора. </a:t>
            </a:r>
          </a:p>
          <a:p>
            <a:endParaRPr lang="ru-RU" sz="2400" dirty="0">
              <a:solidFill>
                <a:schemeClr val="accent2"/>
              </a:solidFill>
            </a:endParaRPr>
          </a:p>
          <a:p>
            <a:r>
              <a:rPr lang="ru-RU" sz="2400" dirty="0">
                <a:solidFill>
                  <a:schemeClr val="accent2"/>
                </a:solidFill>
              </a:rPr>
              <a:t>При этом принципиальным для этого вида увольнения является то, что заключение договора возможно только </a:t>
            </a:r>
            <a:r>
              <a:rPr lang="ru-RU" sz="2400" b="1" u="sng" dirty="0">
                <a:solidFill>
                  <a:schemeClr val="accent2"/>
                </a:solidFill>
              </a:rPr>
              <a:t>реальной датой.</a:t>
            </a:r>
          </a:p>
          <a:p>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a:off x="8367227" y="492430"/>
            <a:ext cx="3592285" cy="646331"/>
          </a:xfrm>
          <a:prstGeom prst="rect">
            <a:avLst/>
          </a:prstGeom>
          <a:noFill/>
        </p:spPr>
        <p:txBody>
          <a:bodyPr wrap="square" rtlCol="0">
            <a:spAutoFit/>
          </a:bodyPr>
          <a:lstStyle/>
          <a:p>
            <a:pPr algn="ctr"/>
            <a:r>
              <a:rPr lang="ru-RU" dirty="0">
                <a:solidFill>
                  <a:schemeClr val="bg1"/>
                </a:solidFill>
              </a:rPr>
              <a:t>Расторжение по соглашению сторон</a:t>
            </a:r>
          </a:p>
        </p:txBody>
      </p:sp>
    </p:spTree>
    <p:extLst>
      <p:ext uri="{BB962C8B-B14F-4D97-AF65-F5344CB8AC3E}">
        <p14:creationId xmlns:p14="http://schemas.microsoft.com/office/powerpoint/2010/main" val="17949489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538715" y="1379862"/>
            <a:ext cx="9653285" cy="5078313"/>
          </a:xfrm>
          <a:prstGeom prst="rect">
            <a:avLst/>
          </a:prstGeom>
          <a:noFill/>
        </p:spPr>
        <p:txBody>
          <a:bodyPr wrap="square" rtlCol="0">
            <a:spAutoFit/>
          </a:bodyPr>
          <a:lstStyle/>
          <a:p>
            <a:r>
              <a:rPr lang="ru-RU" dirty="0"/>
              <a:t>Если в день увольнения, прекращения трудового договора, выдать трудовую книжку, другие документы работнику не представляется возможным по причине того, что он отсутствует на работе, либо он отказывается от получения таких документов (например, существует спор об увольнении), представителям </a:t>
            </a:r>
            <a:r>
              <a:rPr lang="ru-RU" b="1" dirty="0"/>
              <a:t>работодателя рекомендуется в обязательном порядке направить работнику </a:t>
            </a:r>
            <a:r>
              <a:rPr lang="ru-RU" b="1" u="sng" dirty="0"/>
              <a:t>уведомление о необходимости явиться</a:t>
            </a:r>
            <a:r>
              <a:rPr lang="ru-RU" b="1" dirty="0"/>
              <a:t> за трудовой книжкой,</a:t>
            </a:r>
            <a:r>
              <a:rPr lang="ru-RU" dirty="0"/>
              <a:t> либо дать согласие о направлении трудовой книжки, всех других документов по почте.</a:t>
            </a:r>
          </a:p>
          <a:p>
            <a:r>
              <a:rPr lang="ru-RU" dirty="0"/>
              <a:t> </a:t>
            </a:r>
          </a:p>
          <a:p>
            <a:r>
              <a:rPr lang="ru-RU" dirty="0"/>
              <a:t>В бюджетной сфере до сих пор существует одна проблема, связанная с тем, что </a:t>
            </a:r>
            <a:r>
              <a:rPr lang="ru-RU" b="1" dirty="0"/>
              <a:t>должностные лица учреждений считают необходимым</a:t>
            </a:r>
            <a:r>
              <a:rPr lang="ru-RU" dirty="0"/>
              <a:t> от работника требовать так называемый </a:t>
            </a:r>
            <a:r>
              <a:rPr lang="ru-RU" b="1" u="sng" dirty="0"/>
              <a:t>бегунок</a:t>
            </a:r>
            <a:r>
              <a:rPr lang="ru-RU" dirty="0"/>
              <a:t>, то есть документ, подтверждающий, что этот работник не имеет никакой задолженности ни перед какими должностными лицами организации, им сдана специальная одежда, оборудование и все другие материальные средства, которые за ним числятся. Необходимо учитывать, что </a:t>
            </a:r>
            <a:r>
              <a:rPr lang="ru-RU" b="1" u="sng" dirty="0"/>
              <a:t>трудовое законодательство не предусматривает</a:t>
            </a:r>
            <a:r>
              <a:rPr lang="ru-RU" dirty="0"/>
              <a:t> такой необходимости, </a:t>
            </a:r>
            <a:r>
              <a:rPr lang="ru-RU" b="1" dirty="0"/>
              <a:t>чтобы работник в обязательном порядке отчитался обо всем имуществе, которое за ним закреплено.</a:t>
            </a:r>
            <a:r>
              <a:rPr lang="ru-RU" dirty="0"/>
              <a:t> Даже материально ответственные лица, если они требуют увольнения по своему желанию, отработав две недели, должны быть уволены независимо от того, проведена или не проведена инвентаризация и т.д.</a:t>
            </a:r>
          </a:p>
          <a:p>
            <a:pPr marL="285750" indent="-285750">
              <a:buFontTx/>
              <a:buChar char="-"/>
            </a:pPr>
            <a:endParaRPr lang="ru-RU" b="1" u="sng"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Не приходит за трудовой книжкой / оформление бегунка:</a:t>
            </a:r>
          </a:p>
          <a:p>
            <a:endParaRPr lang="ru-RU" sz="2800" dirty="0"/>
          </a:p>
        </p:txBody>
      </p:sp>
    </p:spTree>
    <p:extLst>
      <p:ext uri="{BB962C8B-B14F-4D97-AF65-F5344CB8AC3E}">
        <p14:creationId xmlns:p14="http://schemas.microsoft.com/office/powerpoint/2010/main" val="16045636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538715" y="1379862"/>
            <a:ext cx="9653285" cy="2862322"/>
          </a:xfrm>
          <a:prstGeom prst="rect">
            <a:avLst/>
          </a:prstGeom>
          <a:noFill/>
        </p:spPr>
        <p:txBody>
          <a:bodyPr wrap="square" rtlCol="0">
            <a:spAutoFit/>
          </a:bodyPr>
          <a:lstStyle/>
          <a:p>
            <a:r>
              <a:rPr lang="ru-RU" dirty="0"/>
              <a:t>У нас с вами есть требование, что </a:t>
            </a:r>
            <a:r>
              <a:rPr lang="ru-RU" b="1" dirty="0"/>
              <a:t>материально ответственное лицо в обязательном порядке должно находиться в ходе проведения инвентаризации</a:t>
            </a:r>
            <a:r>
              <a:rPr lang="ru-RU" dirty="0"/>
              <a:t>. В этом случае, если материально ответственное лицо будет отказываться от участия в проводимой инвентаризации, рекомендуется его, конечно, оповещать о необходимости явиться на инвентаризацию. Рекомендуется собственными силами инвентаризационной комиссии, которая создана в учреждении, провести инвентаризацию и оформить эти материалы. </a:t>
            </a:r>
          </a:p>
          <a:p>
            <a:pPr lvl="0"/>
            <a:r>
              <a:rPr lang="ru-RU" dirty="0"/>
              <a:t>В случае недостачи уже через судебные органы будем добиваться взыскания этих соответствующих сумм.</a:t>
            </a:r>
          </a:p>
          <a:p>
            <a:endParaRPr lang="ru-RU" dirty="0"/>
          </a:p>
          <a:p>
            <a:pPr marL="285750" indent="-285750">
              <a:buFontTx/>
              <a:buChar char="-"/>
            </a:pPr>
            <a:endParaRPr lang="ru-RU" b="1" u="sng"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Инвентаризация при увольнении:</a:t>
            </a:r>
          </a:p>
          <a:p>
            <a:endParaRPr lang="ru-RU" sz="2800" dirty="0"/>
          </a:p>
        </p:txBody>
      </p:sp>
    </p:spTree>
    <p:extLst>
      <p:ext uri="{BB962C8B-B14F-4D97-AF65-F5344CB8AC3E}">
        <p14:creationId xmlns:p14="http://schemas.microsoft.com/office/powerpoint/2010/main" val="42310807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E92E1FC8-11FC-47A4-B1B3-65B02C6814B0}"/>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485751" y="218611"/>
            <a:ext cx="9035636" cy="6163844"/>
          </a:xfrm>
          <a:prstGeom prst="rect">
            <a:avLst/>
          </a:prstGeom>
        </p:spPr>
      </p:pic>
      <p:sp>
        <p:nvSpPr>
          <p:cNvPr id="2" name="Прямоугольник 1">
            <a:extLst>
              <a:ext uri="{FF2B5EF4-FFF2-40B4-BE49-F238E27FC236}">
                <a16:creationId xmlns:a16="http://schemas.microsoft.com/office/drawing/2014/main" id="{572D523A-4CC5-4135-B22E-1779EA66FF1F}"/>
              </a:ext>
            </a:extLst>
          </p:cNvPr>
          <p:cNvSpPr/>
          <p:nvPr/>
        </p:nvSpPr>
        <p:spPr>
          <a:xfrm>
            <a:off x="2711255" y="4525701"/>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4806569" y="4812795"/>
            <a:ext cx="2578857" cy="1569660"/>
          </a:xfrm>
          <a:prstGeom prst="rect">
            <a:avLst/>
          </a:prstGeom>
          <a:noFill/>
        </p:spPr>
        <p:txBody>
          <a:bodyPr wrap="square" rtlCol="0">
            <a:spAutoFit/>
          </a:bodyPr>
          <a:lstStyle/>
          <a:p>
            <a:pPr algn="ctr"/>
            <a:r>
              <a:rPr lang="ru-RU" sz="3200" b="1" dirty="0">
                <a:solidFill>
                  <a:schemeClr val="bg1"/>
                </a:solidFill>
              </a:rPr>
              <a:t>ВОПРОСЫ</a:t>
            </a:r>
          </a:p>
          <a:p>
            <a:pPr algn="ctr"/>
            <a:r>
              <a:rPr lang="ru-RU" sz="3200" b="1" dirty="0">
                <a:solidFill>
                  <a:schemeClr val="bg1"/>
                </a:solidFill>
              </a:rPr>
              <a:t> </a:t>
            </a:r>
          </a:p>
          <a:p>
            <a:pPr algn="ctr"/>
            <a:r>
              <a:rPr lang="ru-RU" sz="3200" b="1" dirty="0">
                <a:solidFill>
                  <a:schemeClr val="bg1"/>
                </a:solidFill>
              </a:rPr>
              <a:t>УЧАСТНИКОВ </a:t>
            </a:r>
          </a:p>
        </p:txBody>
      </p:sp>
    </p:spTree>
    <p:extLst>
      <p:ext uri="{BB962C8B-B14F-4D97-AF65-F5344CB8AC3E}">
        <p14:creationId xmlns:p14="http://schemas.microsoft.com/office/powerpoint/2010/main" val="19927057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50157" y="777367"/>
            <a:ext cx="6769487" cy="1815882"/>
          </a:xfrm>
          <a:prstGeom prst="rect">
            <a:avLst/>
          </a:prstGeom>
          <a:noFill/>
        </p:spPr>
        <p:txBody>
          <a:bodyPr wrap="square" rtlCol="0">
            <a:spAutoFit/>
          </a:bodyPr>
          <a:lstStyle/>
          <a:p>
            <a:pPr algn="ctr"/>
            <a:r>
              <a:rPr lang="ru-RU" sz="2800" b="1" dirty="0">
                <a:solidFill>
                  <a:schemeClr val="bg1"/>
                </a:solidFill>
              </a:rPr>
              <a:t>Как уволить юридически правильно ?</a:t>
            </a:r>
          </a:p>
          <a:p>
            <a:pPr algn="ctr"/>
            <a:r>
              <a:rPr lang="ru-RU" sz="2800" b="1" dirty="0">
                <a:solidFill>
                  <a:schemeClr val="bg1"/>
                </a:solidFill>
              </a:rPr>
              <a:t> </a:t>
            </a:r>
          </a:p>
          <a:p>
            <a:pPr algn="ctr"/>
            <a:r>
              <a:rPr lang="ru-RU" sz="2800" b="1" dirty="0">
                <a:solidFill>
                  <a:schemeClr val="bg1"/>
                </a:solidFill>
              </a:rPr>
              <a:t>Как распрощаться с работником и избежать суда ?</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3247556"/>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Прописать сценарий увольнения.</a:t>
            </a:r>
          </a:p>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Как ни удивительно это звучит, любое увольнение по инициативе работодателя должно быть тщательно спланировано и отрепетировано </a:t>
            </a:r>
          </a:p>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Редко увольняют сотрудников, которые допустили прогул одного дня. </a:t>
            </a:r>
          </a:p>
          <a:p>
            <a:r>
              <a:rPr lang="ru-RU" dirty="0">
                <a:latin typeface="Calibri" panose="020F0502020204030204" pitchFamily="34" charset="0"/>
                <a:ea typeface="Calibri" panose="020F0502020204030204" pitchFamily="34" charset="0"/>
                <a:cs typeface="Times New Roman" panose="02020603050405020304" pitchFamily="18" charset="0"/>
              </a:rPr>
              <a:t>Как правило, в коллективе имеются редкостные тунеядцы, которые постоянно рассказывают о миллионе больных родственникам , которым надо постоянно помогать. В результате за них работает весь коллектив. </a:t>
            </a:r>
          </a:p>
          <a:p>
            <a:endParaRPr lang="ru-RU" dirty="0">
              <a:latin typeface="Calibri" panose="020F0502020204030204" pitchFamily="34" charset="0"/>
              <a:cs typeface="Times New Roman" panose="02020603050405020304" pitchFamily="18" charset="0"/>
            </a:endParaRPr>
          </a:p>
          <a:p>
            <a:r>
              <a:rPr lang="ru-RU" dirty="0">
                <a:latin typeface="Calibri" panose="020F0502020204030204" pitchFamily="34" charset="0"/>
                <a:cs typeface="Times New Roman" panose="02020603050405020304" pitchFamily="18" charset="0"/>
              </a:rPr>
              <a:t>При этом никто не может быть ограничен в праве обжаловать решение работодателя по увольнению, так как это конституционное право.</a:t>
            </a:r>
            <a:endParaRPr lang="ru-RU" dirty="0"/>
          </a:p>
        </p:txBody>
      </p:sp>
    </p:spTree>
    <p:extLst>
      <p:ext uri="{BB962C8B-B14F-4D97-AF65-F5344CB8AC3E}">
        <p14:creationId xmlns:p14="http://schemas.microsoft.com/office/powerpoint/2010/main" val="42542766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60442" y="1205630"/>
            <a:ext cx="5448601" cy="1077218"/>
          </a:xfrm>
          <a:prstGeom prst="rect">
            <a:avLst/>
          </a:prstGeom>
          <a:noFill/>
        </p:spPr>
        <p:txBody>
          <a:bodyPr wrap="square" rtlCol="0">
            <a:spAutoFit/>
          </a:bodyPr>
          <a:lstStyle/>
          <a:p>
            <a:pPr algn="ctr"/>
            <a:r>
              <a:rPr lang="ru-RU" sz="3200" b="1" dirty="0">
                <a:solidFill>
                  <a:schemeClr val="bg1"/>
                </a:solidFill>
              </a:rPr>
              <a:t>Что если увольнение прошло с ошибками ? </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1754326"/>
          </a:xfrm>
          <a:prstGeom prst="rect">
            <a:avLst/>
          </a:prstGeom>
        </p:spPr>
        <p:txBody>
          <a:bodyPr wrap="square">
            <a:spAutoFit/>
          </a:bodyPr>
          <a:lstStyle/>
          <a:p>
            <a:r>
              <a:rPr lang="ru-RU" dirty="0"/>
              <a:t>Наличие ошибок может привести к восстановления на работе. </a:t>
            </a:r>
          </a:p>
          <a:p>
            <a:r>
              <a:rPr lang="ru-RU" dirty="0"/>
              <a:t>Например, при увольнении за прогул у сотрудника не получили подпись о том, что он ознакомлен с приказом, или не составили акт о том, что он отказался от подписания. </a:t>
            </a:r>
          </a:p>
          <a:p>
            <a:r>
              <a:rPr lang="ru-RU" dirty="0"/>
              <a:t>В этом случае суды встанут на сторону работника и восстановят его на работе. </a:t>
            </a:r>
          </a:p>
        </p:txBody>
      </p:sp>
    </p:spTree>
    <p:extLst>
      <p:ext uri="{BB962C8B-B14F-4D97-AF65-F5344CB8AC3E}">
        <p14:creationId xmlns:p14="http://schemas.microsoft.com/office/powerpoint/2010/main" val="40683632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47399" y="959409"/>
            <a:ext cx="5448601" cy="1569660"/>
          </a:xfrm>
          <a:prstGeom prst="rect">
            <a:avLst/>
          </a:prstGeom>
          <a:noFill/>
        </p:spPr>
        <p:txBody>
          <a:bodyPr wrap="square" rtlCol="0">
            <a:spAutoFit/>
          </a:bodyPr>
          <a:lstStyle/>
          <a:p>
            <a:pPr algn="ctr"/>
            <a:r>
              <a:rPr lang="ru-RU" sz="3200" b="1" dirty="0">
                <a:solidFill>
                  <a:schemeClr val="bg1"/>
                </a:solidFill>
              </a:rPr>
              <a:t>Манипулирование больничными. </a:t>
            </a:r>
          </a:p>
          <a:p>
            <a:pPr algn="ctr"/>
            <a:r>
              <a:rPr lang="ru-RU" sz="3200" b="1" dirty="0">
                <a:solidFill>
                  <a:schemeClr val="bg1"/>
                </a:solidFill>
              </a:rPr>
              <a:t>Как этого избежать? </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2450094"/>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Рекомендации: </a:t>
            </a:r>
            <a:r>
              <a:rPr lang="ru-RU" dirty="0"/>
              <a:t> в этом случае администрации учреждений не рекомендуется продлевать срок предупреждения работника, требуя от него отработки двухнедельного периода. Если работник две недели находился в отпуске, на больничном, предупредив об увольнении по собственному желанию, он должен быть уволен сразу при выходе на работу, с ним должны быть произведены расчеты, выданы соответствующие документы и т.д. Работники могут увольняться, в том числе, и по инициативе работодателя: ликвидация, сокращение и т.д.</a:t>
            </a:r>
          </a:p>
        </p:txBody>
      </p:sp>
    </p:spTree>
    <p:extLst>
      <p:ext uri="{BB962C8B-B14F-4D97-AF65-F5344CB8AC3E}">
        <p14:creationId xmlns:p14="http://schemas.microsoft.com/office/powerpoint/2010/main" val="36380722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47399" y="959409"/>
            <a:ext cx="5448601" cy="1569660"/>
          </a:xfrm>
          <a:prstGeom prst="rect">
            <a:avLst/>
          </a:prstGeom>
          <a:noFill/>
        </p:spPr>
        <p:txBody>
          <a:bodyPr wrap="square" rtlCol="0">
            <a:spAutoFit/>
          </a:bodyPr>
          <a:lstStyle/>
          <a:p>
            <a:pPr algn="ctr"/>
            <a:r>
              <a:rPr lang="ru-RU" sz="3200" b="1" dirty="0">
                <a:solidFill>
                  <a:schemeClr val="bg1"/>
                </a:solidFill>
              </a:rPr>
              <a:t>Манипулирование больничными. Как этого избежать? </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3544368"/>
          </a:xfrm>
          <a:prstGeom prst="rect">
            <a:avLst/>
          </a:prstGeom>
        </p:spPr>
        <p:txBody>
          <a:bodyPr wrap="square">
            <a:spAutoFit/>
          </a:bodyPr>
          <a:lstStyle/>
          <a:p>
            <a:pP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 Права работника: р</a:t>
            </a:r>
            <a:r>
              <a:rPr lang="ru-RU" dirty="0"/>
              <a:t>аботник может увольняться по своей инициативе. Как всегда, у нас применяется норма, что любой работник вправе за две недели, предупредив об этом работодателя, подать свое заявление об увольнении. В течение двух недель он должен отработать. </a:t>
            </a:r>
          </a:p>
          <a:p>
            <a:pPr>
              <a:lnSpc>
                <a:spcPct val="107000"/>
              </a:lnSpc>
              <a:spcAft>
                <a:spcPts val="800"/>
              </a:spcAft>
            </a:pPr>
            <a:endParaRPr lang="ru-RU" dirty="0"/>
          </a:p>
          <a:p>
            <a:pPr>
              <a:lnSpc>
                <a:spcPct val="107000"/>
              </a:lnSpc>
              <a:spcAft>
                <a:spcPts val="800"/>
              </a:spcAft>
            </a:pPr>
            <a:r>
              <a:rPr lang="ru-RU" dirty="0"/>
              <a:t>Злоупотребление: зачастую работники, находясь в отпуске, находясь на больничном, подают письменное заявление о том, что они желают уволиться по собственному желанию. И по общим правилам время нахождения в отпуске, время нахождения на больничном, время болезни, время отпуска, засчитывается в двухнедельный срок предупреждения (ст. 80 ТК РФ; Письмо Роструда от 05.09.2006 N 1551-6). </a:t>
            </a:r>
          </a:p>
        </p:txBody>
      </p:sp>
    </p:spTree>
    <p:extLst>
      <p:ext uri="{BB962C8B-B14F-4D97-AF65-F5344CB8AC3E}">
        <p14:creationId xmlns:p14="http://schemas.microsoft.com/office/powerpoint/2010/main" val="11725135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47399" y="1205630"/>
            <a:ext cx="5448601" cy="584775"/>
          </a:xfrm>
          <a:prstGeom prst="rect">
            <a:avLst/>
          </a:prstGeom>
          <a:noFill/>
        </p:spPr>
        <p:txBody>
          <a:bodyPr wrap="square" rtlCol="0">
            <a:spAutoFit/>
          </a:bodyPr>
          <a:lstStyle/>
          <a:p>
            <a:pPr algn="ctr"/>
            <a:r>
              <a:rPr lang="ru-RU" sz="3200" b="1" dirty="0">
                <a:solidFill>
                  <a:schemeClr val="bg1"/>
                </a:solidFill>
              </a:rPr>
              <a:t>Вопрос - ситуация</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2862322"/>
          </a:xfrm>
          <a:prstGeom prst="rect">
            <a:avLst/>
          </a:prstGeom>
        </p:spPr>
        <p:txBody>
          <a:bodyPr wrap="square">
            <a:spAutoFit/>
          </a:bodyPr>
          <a:lstStyle/>
          <a:p>
            <a:r>
              <a:rPr lang="ru-RU" dirty="0"/>
              <a:t>Хотелось бы осветить тему увольнения работника постоянно находящегося на больничном. Одинокая мать с двумя детьми, постоянно открывает больничные на ребенка, выбирая оплачиваемые дни на ребенка открывает больничные листы на себя, даже не скрывая что покупает их. Выходит на работу на 2-4 дня и снова на больничный. По заключению медосмотра она здорова и годна к работе. Администрация боится с ней связываться, да их в принципе устраивает положение вещей, больничный оплачивает не учреждение, только сотрудники которых заставляют работать за неё и оплачивают 30% от её ставки возмущаются.</a:t>
            </a:r>
          </a:p>
        </p:txBody>
      </p:sp>
    </p:spTree>
    <p:extLst>
      <p:ext uri="{BB962C8B-B14F-4D97-AF65-F5344CB8AC3E}">
        <p14:creationId xmlns:p14="http://schemas.microsoft.com/office/powerpoint/2010/main" val="12256054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47399" y="1205630"/>
            <a:ext cx="5448601" cy="584775"/>
          </a:xfrm>
          <a:prstGeom prst="rect">
            <a:avLst/>
          </a:prstGeom>
          <a:noFill/>
        </p:spPr>
        <p:txBody>
          <a:bodyPr wrap="square" rtlCol="0">
            <a:spAutoFit/>
          </a:bodyPr>
          <a:lstStyle/>
          <a:p>
            <a:pPr algn="ctr"/>
            <a:r>
              <a:rPr lang="ru-RU" sz="3200" b="1" dirty="0">
                <a:solidFill>
                  <a:schemeClr val="bg1"/>
                </a:solidFill>
              </a:rPr>
              <a:t>Вопрос - ситуация</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1200329"/>
          </a:xfrm>
          <a:prstGeom prst="rect">
            <a:avLst/>
          </a:prstGeom>
        </p:spPr>
        <p:txBody>
          <a:bodyPr wrap="square">
            <a:spAutoFit/>
          </a:bodyPr>
          <a:lstStyle/>
          <a:p>
            <a:r>
              <a:rPr lang="ru-RU" dirty="0"/>
              <a:t>Запрашивать в страховой организации информацию о том, действительно ли она находилась на больничном.</a:t>
            </a:r>
          </a:p>
          <a:p>
            <a:r>
              <a:rPr lang="ru-RU" dirty="0"/>
              <a:t>Требовать назначения комиссии по проверке обоснованности выдачи больничного листа </a:t>
            </a:r>
          </a:p>
        </p:txBody>
      </p:sp>
    </p:spTree>
    <p:extLst>
      <p:ext uri="{BB962C8B-B14F-4D97-AF65-F5344CB8AC3E}">
        <p14:creationId xmlns:p14="http://schemas.microsoft.com/office/powerpoint/2010/main" val="7705032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47399" y="1205630"/>
            <a:ext cx="5448601" cy="1569660"/>
          </a:xfrm>
          <a:prstGeom prst="rect">
            <a:avLst/>
          </a:prstGeom>
          <a:noFill/>
        </p:spPr>
        <p:txBody>
          <a:bodyPr wrap="square" rtlCol="0">
            <a:spAutoFit/>
          </a:bodyPr>
          <a:lstStyle/>
          <a:p>
            <a:pPr algn="ctr"/>
            <a:r>
              <a:rPr lang="ru-RU" sz="3200" b="1" dirty="0">
                <a:solidFill>
                  <a:schemeClr val="bg1"/>
                </a:solidFill>
              </a:rPr>
              <a:t>Когда срок предупреждения об увольнении не имеет значения? </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20274" y="3349478"/>
            <a:ext cx="7427088" cy="968278"/>
          </a:xfrm>
          <a:prstGeom prst="rect">
            <a:avLst/>
          </a:prstGeom>
        </p:spPr>
        <p:txBody>
          <a:bodyPr wrap="square">
            <a:spAutoFit/>
          </a:bodyPr>
          <a:lstStyle/>
          <a:p>
            <a:pPr>
              <a:lnSpc>
                <a:spcPct val="107000"/>
              </a:lnSpc>
              <a:spcAft>
                <a:spcPts val="800"/>
              </a:spcAft>
            </a:pPr>
            <a:r>
              <a:rPr lang="ru-RU" dirty="0"/>
              <a:t>Таких случаев нет, всегда при увольнении по инициативе работодателя сроки уведомления имеют значение. И надо отбирать подпись у работника при ознакомлении. </a:t>
            </a:r>
          </a:p>
        </p:txBody>
      </p:sp>
    </p:spTree>
    <p:extLst>
      <p:ext uri="{BB962C8B-B14F-4D97-AF65-F5344CB8AC3E}">
        <p14:creationId xmlns:p14="http://schemas.microsoft.com/office/powerpoint/2010/main" val="1202556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0"/>
            <a:ext cx="413045" cy="6858000"/>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607097" y="501121"/>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177143" y="1079451"/>
            <a:ext cx="6286332" cy="2492990"/>
          </a:xfrm>
          <a:prstGeom prst="rect">
            <a:avLst/>
          </a:prstGeom>
          <a:noFill/>
        </p:spPr>
        <p:txBody>
          <a:bodyPr wrap="square" rtlCol="0">
            <a:spAutoFit/>
          </a:bodyPr>
          <a:lstStyle/>
          <a:p>
            <a:r>
              <a:rPr lang="ru-RU" dirty="0"/>
              <a:t>Сотрудница в течение 2 х дней не появлялась на работе. После того, как до нее дозвонились, сообщила, что работать больше не хочет и приедет через пару дней оформить соглашение о расторжении договора. </a:t>
            </a:r>
          </a:p>
          <a:p>
            <a:r>
              <a:rPr lang="ru-RU" dirty="0"/>
              <a:t>В момент прибытия подписали соглашение датой, когда она в первый день не вышла на работу.</a:t>
            </a:r>
          </a:p>
          <a:p>
            <a:endParaRPr lang="ru-RU" sz="2400" dirty="0">
              <a:solidFill>
                <a:schemeClr val="accent2"/>
              </a:solidFill>
            </a:endParaRPr>
          </a:p>
          <a:p>
            <a:endParaRPr lang="ru-RU" sz="2400" dirty="0">
              <a:solidFill>
                <a:schemeClr val="accent2"/>
              </a:solidFill>
            </a:endParaRPr>
          </a:p>
        </p:txBody>
      </p:sp>
      <p:sp>
        <p:nvSpPr>
          <p:cNvPr id="5" name="TextBox 4">
            <a:extLst>
              <a:ext uri="{FF2B5EF4-FFF2-40B4-BE49-F238E27FC236}">
                <a16:creationId xmlns:a16="http://schemas.microsoft.com/office/drawing/2014/main" id="{3141362E-1CB3-4ED2-9A2F-9335EDE268A1}"/>
              </a:ext>
            </a:extLst>
          </p:cNvPr>
          <p:cNvSpPr txBox="1"/>
          <p:nvPr/>
        </p:nvSpPr>
        <p:spPr>
          <a:xfrm rot="16200000">
            <a:off x="-1568248" y="3092883"/>
            <a:ext cx="3592285" cy="400110"/>
          </a:xfrm>
          <a:prstGeom prst="rect">
            <a:avLst/>
          </a:prstGeom>
          <a:noFill/>
        </p:spPr>
        <p:txBody>
          <a:bodyPr wrap="square" rtlCol="0">
            <a:spAutoFit/>
          </a:bodyPr>
          <a:lstStyle/>
          <a:p>
            <a:pPr algn="ctr"/>
            <a:r>
              <a:rPr lang="ru-RU" sz="2000" spc="600" dirty="0">
                <a:solidFill>
                  <a:schemeClr val="bg1"/>
                </a:solidFill>
              </a:rPr>
              <a:t>ПРИМЕР</a:t>
            </a:r>
          </a:p>
        </p:txBody>
      </p:sp>
      <p:sp>
        <p:nvSpPr>
          <p:cNvPr id="7" name="TextBox 6">
            <a:extLst>
              <a:ext uri="{FF2B5EF4-FFF2-40B4-BE49-F238E27FC236}">
                <a16:creationId xmlns:a16="http://schemas.microsoft.com/office/drawing/2014/main" id="{42B609B0-576C-4F70-B382-95A27EFC8E4E}"/>
              </a:ext>
            </a:extLst>
          </p:cNvPr>
          <p:cNvSpPr txBox="1"/>
          <p:nvPr/>
        </p:nvSpPr>
        <p:spPr>
          <a:xfrm>
            <a:off x="4851917" y="3572440"/>
            <a:ext cx="6842449" cy="2492990"/>
          </a:xfrm>
          <a:prstGeom prst="rect">
            <a:avLst/>
          </a:prstGeom>
          <a:noFill/>
        </p:spPr>
        <p:txBody>
          <a:bodyPr wrap="square" rtlCol="0">
            <a:spAutoFit/>
          </a:bodyPr>
          <a:lstStyle/>
          <a:p>
            <a:r>
              <a:rPr lang="ru-RU" b="1" dirty="0"/>
              <a:t>Чего можно ожидать: </a:t>
            </a:r>
            <a:r>
              <a:rPr lang="ru-RU" dirty="0"/>
              <a:t>подачи иска в суд о восстановлении на работе. Если в суде будут предоставлены надлежащие доказательства, что приехала и фактически подписала соглашение позднее, то соглашение может быть признано ничтожным и она будет восстановлена на работе с выплатой денежных средств, за период вынужденного прогула. </a:t>
            </a:r>
          </a:p>
          <a:p>
            <a:endParaRPr lang="ru-RU" sz="2400" dirty="0">
              <a:solidFill>
                <a:schemeClr val="accent2"/>
              </a:solidFill>
            </a:endParaRPr>
          </a:p>
          <a:p>
            <a:endParaRPr lang="ru-RU" sz="2400" dirty="0">
              <a:solidFill>
                <a:schemeClr val="accent2"/>
              </a:solidFill>
            </a:endParaRPr>
          </a:p>
        </p:txBody>
      </p:sp>
    </p:spTree>
    <p:extLst>
      <p:ext uri="{BB962C8B-B14F-4D97-AF65-F5344CB8AC3E}">
        <p14:creationId xmlns:p14="http://schemas.microsoft.com/office/powerpoint/2010/main" val="3620611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114503" y="672315"/>
            <a:ext cx="6540479" cy="2062103"/>
          </a:xfrm>
          <a:prstGeom prst="rect">
            <a:avLst/>
          </a:prstGeom>
          <a:noFill/>
        </p:spPr>
        <p:txBody>
          <a:bodyPr wrap="square" rtlCol="0">
            <a:spAutoFit/>
          </a:bodyPr>
          <a:lstStyle/>
          <a:p>
            <a:pPr algn="ctr"/>
            <a:r>
              <a:rPr lang="ru-RU" sz="3200" b="1" dirty="0">
                <a:solidFill>
                  <a:schemeClr val="bg1"/>
                </a:solidFill>
              </a:rPr>
              <a:t>Сколько времени отводится, чтобы письменно предупредить сотрудника об увольнении во время испытательного срока ?</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1477328"/>
          </a:xfrm>
          <a:prstGeom prst="rect">
            <a:avLst/>
          </a:prstGeom>
        </p:spPr>
        <p:txBody>
          <a:bodyPr wrap="square">
            <a:spAutoFit/>
          </a:bodyPr>
          <a:lstStyle/>
          <a:p>
            <a:r>
              <a:rPr lang="ru-RU" dirty="0"/>
              <a:t>При неудовлетворительном результате испытания работодатель имеет право до истечения срока испытания расторгнуть трудовой договор с работником, предупредив его об этом в письменной форме не позднее чем за три дня с указанием причин, послуживших основанием для признания этого работника не выдержавшим испытание. </a:t>
            </a:r>
          </a:p>
        </p:txBody>
      </p:sp>
    </p:spTree>
    <p:extLst>
      <p:ext uri="{BB962C8B-B14F-4D97-AF65-F5344CB8AC3E}">
        <p14:creationId xmlns:p14="http://schemas.microsoft.com/office/powerpoint/2010/main" val="29765057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47399" y="1205630"/>
            <a:ext cx="5448601" cy="584775"/>
          </a:xfrm>
          <a:prstGeom prst="rect">
            <a:avLst/>
          </a:prstGeom>
          <a:noFill/>
        </p:spPr>
        <p:txBody>
          <a:bodyPr wrap="square" rtlCol="0">
            <a:spAutoFit/>
          </a:bodyPr>
          <a:lstStyle/>
          <a:p>
            <a:pPr algn="ctr"/>
            <a:r>
              <a:rPr lang="ru-RU" sz="3200" b="1" dirty="0">
                <a:solidFill>
                  <a:schemeClr val="bg1"/>
                </a:solidFill>
              </a:rPr>
              <a:t>Вопрос - ситуация</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54998" y="3105372"/>
            <a:ext cx="7427088" cy="2153731"/>
          </a:xfrm>
          <a:prstGeom prst="rect">
            <a:avLst/>
          </a:prstGeom>
        </p:spPr>
        <p:txBody>
          <a:bodyPr wrap="square">
            <a:spAutoFit/>
          </a:bodyPr>
          <a:lstStyle/>
          <a:p>
            <a:pPr>
              <a:lnSpc>
                <a:spcPct val="107000"/>
              </a:lnSpc>
              <a:spcAft>
                <a:spcPts val="800"/>
              </a:spcAft>
            </a:pPr>
            <a:r>
              <a:rPr lang="ru-RU" dirty="0"/>
              <a:t>Учителя-пенсионеры увольняются, чтобы оформить </a:t>
            </a:r>
            <a:r>
              <a:rPr lang="ru-RU" b="1" dirty="0"/>
              <a:t>перерасчет пенсии</a:t>
            </a:r>
            <a:r>
              <a:rPr lang="ru-RU" dirty="0"/>
              <a:t>. В последствии они хотят вернуться обратно, но переживают, что их могут не взять на работу, так как будет смена директора, и какое он примет решение неизвестно. </a:t>
            </a:r>
            <a:r>
              <a:rPr lang="ru-RU" b="1" dirty="0"/>
              <a:t>Можно ли оформить трудовой договор  заранее</a:t>
            </a:r>
            <a:r>
              <a:rPr lang="ru-RU" dirty="0"/>
              <a:t>, на основании которого учителя примут на работу, допустим, через два месяца как он уволился?  Нужно ли писать заявление о приеме на работу, какой датой?</a:t>
            </a:r>
          </a:p>
        </p:txBody>
      </p:sp>
    </p:spTree>
    <p:extLst>
      <p:ext uri="{BB962C8B-B14F-4D97-AF65-F5344CB8AC3E}">
        <p14:creationId xmlns:p14="http://schemas.microsoft.com/office/powerpoint/2010/main" val="33599451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647399" y="1205630"/>
            <a:ext cx="5448601" cy="584775"/>
          </a:xfrm>
          <a:prstGeom prst="rect">
            <a:avLst/>
          </a:prstGeom>
          <a:noFill/>
        </p:spPr>
        <p:txBody>
          <a:bodyPr wrap="square" rtlCol="0">
            <a:spAutoFit/>
          </a:bodyPr>
          <a:lstStyle/>
          <a:p>
            <a:pPr algn="ctr"/>
            <a:r>
              <a:rPr lang="ru-RU" sz="3200" b="1" dirty="0">
                <a:solidFill>
                  <a:schemeClr val="bg1"/>
                </a:solidFill>
              </a:rPr>
              <a:t>Вопрос - ситуация</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89995" y="3070648"/>
            <a:ext cx="7427088" cy="2153731"/>
          </a:xfrm>
          <a:prstGeom prst="rect">
            <a:avLst/>
          </a:prstGeom>
        </p:spPr>
        <p:txBody>
          <a:bodyPr wrap="square">
            <a:spAutoFit/>
          </a:bodyPr>
          <a:lstStyle/>
          <a:p>
            <a:pPr>
              <a:lnSpc>
                <a:spcPct val="107000"/>
              </a:lnSpc>
              <a:spcAft>
                <a:spcPts val="800"/>
              </a:spcAft>
            </a:pPr>
            <a:r>
              <a:rPr lang="ru-RU" dirty="0"/>
              <a:t>Учителя-пенсионеры увольняются, чтобы оформить </a:t>
            </a:r>
            <a:r>
              <a:rPr lang="ru-RU" b="1" dirty="0"/>
              <a:t>перерасчет пенсии</a:t>
            </a:r>
            <a:r>
              <a:rPr lang="ru-RU" dirty="0"/>
              <a:t>. В последствии они хотят вернуться обратно, но переживают, что их могут не взять на работу, так как будет смена директора, и какое он примет решение неизвестно. </a:t>
            </a:r>
            <a:r>
              <a:rPr lang="ru-RU" b="1" dirty="0"/>
              <a:t>Можно ли оформить трудовой договор  заранее</a:t>
            </a:r>
            <a:r>
              <a:rPr lang="ru-RU" dirty="0"/>
              <a:t>, на основании которого учителя примут на работу, допустим, через два месяца как он уволился?  Нужно ли писать заявление о приеме на работу, какой датой?</a:t>
            </a:r>
          </a:p>
        </p:txBody>
      </p:sp>
      <p:sp>
        <p:nvSpPr>
          <p:cNvPr id="6" name="Прямоугольник 5">
            <a:extLst>
              <a:ext uri="{FF2B5EF4-FFF2-40B4-BE49-F238E27FC236}">
                <a16:creationId xmlns:a16="http://schemas.microsoft.com/office/drawing/2014/main" id="{33249ED5-2FD2-4A38-8317-EC64EC30A091}"/>
              </a:ext>
            </a:extLst>
          </p:cNvPr>
          <p:cNvSpPr/>
          <p:nvPr/>
        </p:nvSpPr>
        <p:spPr>
          <a:xfrm>
            <a:off x="5582856" y="5262355"/>
            <a:ext cx="6096000" cy="923330"/>
          </a:xfrm>
          <a:prstGeom prst="rect">
            <a:avLst/>
          </a:prstGeom>
        </p:spPr>
        <p:txBody>
          <a:bodyPr>
            <a:spAutoFit/>
          </a:bodyPr>
          <a:lstStyle/>
          <a:p>
            <a:r>
              <a:rPr lang="ru-RU" dirty="0">
                <a:latin typeface="Calibri" panose="020F0502020204030204" pitchFamily="34" charset="0"/>
                <a:ea typeface="Calibri" panose="020F0502020204030204" pitchFamily="34" charset="0"/>
                <a:cs typeface="Times New Roman" panose="02020603050405020304" pitchFamily="18" charset="0"/>
              </a:rPr>
              <a:t>Можно выдать письмо – приглашение на работу, в котором указать все существенные условия трудового договора и срок, в течение которого такой предложение действует </a:t>
            </a:r>
            <a:endParaRPr lang="ru-RU" dirty="0"/>
          </a:p>
        </p:txBody>
      </p:sp>
    </p:spTree>
    <p:extLst>
      <p:ext uri="{BB962C8B-B14F-4D97-AF65-F5344CB8AC3E}">
        <p14:creationId xmlns:p14="http://schemas.microsoft.com/office/powerpoint/2010/main" val="18899485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0" y="765792"/>
            <a:ext cx="6769487" cy="2062103"/>
          </a:xfrm>
          <a:prstGeom prst="rect">
            <a:avLst/>
          </a:prstGeom>
          <a:noFill/>
        </p:spPr>
        <p:txBody>
          <a:bodyPr wrap="square" rtlCol="0">
            <a:spAutoFit/>
          </a:bodyPr>
          <a:lstStyle/>
          <a:p>
            <a:pPr algn="ctr"/>
            <a:r>
              <a:rPr lang="ru-RU" sz="3200" b="1" dirty="0">
                <a:solidFill>
                  <a:schemeClr val="bg1"/>
                </a:solidFill>
              </a:rPr>
              <a:t>Какие  обязательные документы (кроме трудовой книжки)  обязан выдать работодатель при увольнении сотруднику?</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31848" y="3255843"/>
            <a:ext cx="7427088" cy="375552"/>
          </a:xfrm>
          <a:prstGeom prst="rect">
            <a:avLst/>
          </a:prstGeom>
        </p:spPr>
        <p:txBody>
          <a:bodyPr wrap="square">
            <a:spAutoFit/>
          </a:bodyPr>
          <a:lstStyle/>
          <a:p>
            <a:pPr>
              <a:lnSpc>
                <a:spcPct val="107000"/>
              </a:lnSpc>
              <a:spcAft>
                <a:spcPts val="800"/>
              </a:spcAft>
            </a:pPr>
            <a:r>
              <a:rPr lang="ru-RU" dirty="0"/>
              <a:t>Не давать, это собственность компании.</a:t>
            </a:r>
          </a:p>
        </p:txBody>
      </p:sp>
    </p:spTree>
    <p:extLst>
      <p:ext uri="{BB962C8B-B14F-4D97-AF65-F5344CB8AC3E}">
        <p14:creationId xmlns:p14="http://schemas.microsoft.com/office/powerpoint/2010/main" val="27958631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0" y="765792"/>
            <a:ext cx="6769487" cy="2062103"/>
          </a:xfrm>
          <a:prstGeom prst="rect">
            <a:avLst/>
          </a:prstGeom>
          <a:noFill/>
        </p:spPr>
        <p:txBody>
          <a:bodyPr wrap="square" rtlCol="0">
            <a:spAutoFit/>
          </a:bodyPr>
          <a:lstStyle/>
          <a:p>
            <a:pPr algn="ctr"/>
            <a:r>
              <a:rPr lang="ru-RU" sz="3200" b="1" dirty="0">
                <a:solidFill>
                  <a:schemeClr val="bg1"/>
                </a:solidFill>
              </a:rPr>
              <a:t>Возможно ли «увольнение» (либо прием на работу)  в выходной день? Если к примеру, сотрудник сторож детского сада?</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31848" y="3255843"/>
            <a:ext cx="7427088" cy="1070871"/>
          </a:xfrm>
          <a:prstGeom prst="rect">
            <a:avLst/>
          </a:prstGeom>
        </p:spPr>
        <p:txBody>
          <a:bodyPr wrap="square">
            <a:spAutoFit/>
          </a:bodyPr>
          <a:lstStyle/>
          <a:p>
            <a:pPr>
              <a:lnSpc>
                <a:spcPct val="107000"/>
              </a:lnSpc>
              <a:spcAft>
                <a:spcPts val="800"/>
              </a:spcAft>
            </a:pPr>
            <a:r>
              <a:rPr lang="ru-RU" dirty="0"/>
              <a:t>Ограничений в законодательстве нет.</a:t>
            </a:r>
          </a:p>
          <a:p>
            <a:pPr>
              <a:lnSpc>
                <a:spcPct val="107000"/>
              </a:lnSpc>
              <a:spcAft>
                <a:spcPts val="800"/>
              </a:spcAft>
            </a:pPr>
            <a:r>
              <a:rPr lang="ru-RU" dirty="0"/>
              <a:t>Этот день должен быть прописан в Правилах внутреннего распорядка и трудовом договоре работника, как рабочий. </a:t>
            </a:r>
          </a:p>
        </p:txBody>
      </p:sp>
    </p:spTree>
    <p:extLst>
      <p:ext uri="{BB962C8B-B14F-4D97-AF65-F5344CB8AC3E}">
        <p14:creationId xmlns:p14="http://schemas.microsoft.com/office/powerpoint/2010/main" val="27442300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0" y="765792"/>
            <a:ext cx="6769487" cy="1815882"/>
          </a:xfrm>
          <a:prstGeom prst="rect">
            <a:avLst/>
          </a:prstGeom>
          <a:noFill/>
        </p:spPr>
        <p:txBody>
          <a:bodyPr wrap="square" rtlCol="0">
            <a:spAutoFit/>
          </a:bodyPr>
          <a:lstStyle/>
          <a:p>
            <a:pPr algn="ctr"/>
            <a:r>
              <a:rPr lang="ru-RU" sz="2800" b="1" dirty="0">
                <a:solidFill>
                  <a:schemeClr val="bg1"/>
                </a:solidFill>
              </a:rPr>
              <a:t>Как быть если сотрудник прислал фото  заявления об увольнении по </a:t>
            </a:r>
            <a:r>
              <a:rPr lang="ru-RU" sz="2800" b="1" dirty="0" err="1">
                <a:solidFill>
                  <a:schemeClr val="bg1"/>
                </a:solidFill>
              </a:rPr>
              <a:t>ватсапу</a:t>
            </a:r>
            <a:r>
              <a:rPr lang="ru-RU" sz="2800" b="1" dirty="0">
                <a:solidFill>
                  <a:schemeClr val="bg1"/>
                </a:solidFill>
              </a:rPr>
              <a:t> (электронная почта и т.д.)  ? Считать ли его основанием для  того, чтобы уволить?</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31848" y="3255843"/>
            <a:ext cx="7427088" cy="2308324"/>
          </a:xfrm>
          <a:prstGeom prst="rect">
            <a:avLst/>
          </a:prstGeom>
        </p:spPr>
        <p:txBody>
          <a:bodyPr wrap="square">
            <a:spAutoFit/>
          </a:bodyPr>
          <a:lstStyle/>
          <a:p>
            <a:r>
              <a:rPr lang="ru-RU" dirty="0"/>
              <a:t>Существует судебная практика, согласно которой увольнение в этой ситуации является неправомерным.</a:t>
            </a:r>
          </a:p>
          <a:p>
            <a:r>
              <a:rPr lang="ru-RU" dirty="0"/>
              <a:t>Суды исходят из следующего. Если у работодателя есть только копия, но нет оригинала заявления работника об увольнении по собственному желанию, то увольнение по п. 3 ч. 1 ст. 77 ТК РФ в этом случае не может считаться законным, поскольку копия заявления не подтверждает добровольного волеизъявления работника на прекращение трудовых отношений.</a:t>
            </a:r>
          </a:p>
        </p:txBody>
      </p:sp>
    </p:spTree>
    <p:extLst>
      <p:ext uri="{BB962C8B-B14F-4D97-AF65-F5344CB8AC3E}">
        <p14:creationId xmlns:p14="http://schemas.microsoft.com/office/powerpoint/2010/main" val="8338067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572D523A-4CC5-4135-B22E-1779EA66FF1F}"/>
              </a:ext>
            </a:extLst>
          </p:cNvPr>
          <p:cNvSpPr/>
          <p:nvPr/>
        </p:nvSpPr>
        <p:spPr>
          <a:xfrm>
            <a:off x="0" y="672315"/>
            <a:ext cx="6769487" cy="214384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150471" y="1051741"/>
            <a:ext cx="6769487" cy="1569660"/>
          </a:xfrm>
          <a:prstGeom prst="rect">
            <a:avLst/>
          </a:prstGeom>
          <a:noFill/>
        </p:spPr>
        <p:txBody>
          <a:bodyPr wrap="square" rtlCol="0">
            <a:spAutoFit/>
          </a:bodyPr>
          <a:lstStyle/>
          <a:p>
            <a:pPr algn="ctr"/>
            <a:r>
              <a:rPr lang="ru-RU" sz="3200" b="1" dirty="0">
                <a:solidFill>
                  <a:schemeClr val="bg1"/>
                </a:solidFill>
              </a:rPr>
              <a:t>Что делать, если сотрудник не подписывает уведомление о сокращении?</a:t>
            </a:r>
          </a:p>
        </p:txBody>
      </p:sp>
      <p:sp>
        <p:nvSpPr>
          <p:cNvPr id="4" name="Прямоугольник 3">
            <a:extLst>
              <a:ext uri="{FF2B5EF4-FFF2-40B4-BE49-F238E27FC236}">
                <a16:creationId xmlns:a16="http://schemas.microsoft.com/office/drawing/2014/main" id="{881B726F-8582-43F5-84C4-438288064CFB}"/>
              </a:ext>
            </a:extLst>
          </p:cNvPr>
          <p:cNvSpPr/>
          <p:nvPr/>
        </p:nvSpPr>
        <p:spPr>
          <a:xfrm>
            <a:off x="4031848" y="3255843"/>
            <a:ext cx="7427088" cy="369332"/>
          </a:xfrm>
          <a:prstGeom prst="rect">
            <a:avLst/>
          </a:prstGeom>
        </p:spPr>
        <p:txBody>
          <a:bodyPr wrap="square">
            <a:spAutoFit/>
          </a:bodyPr>
          <a:lstStyle/>
          <a:p>
            <a:r>
              <a:rPr lang="ru-RU" dirty="0"/>
              <a:t>Составить Акт об отказе, подписанный не мене чем 3мя лицами. </a:t>
            </a:r>
          </a:p>
        </p:txBody>
      </p:sp>
    </p:spTree>
    <p:extLst>
      <p:ext uri="{BB962C8B-B14F-4D97-AF65-F5344CB8AC3E}">
        <p14:creationId xmlns:p14="http://schemas.microsoft.com/office/powerpoint/2010/main" val="19483866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7" y="1379862"/>
            <a:ext cx="9653285" cy="5078313"/>
          </a:xfrm>
          <a:prstGeom prst="rect">
            <a:avLst/>
          </a:prstGeom>
          <a:noFill/>
        </p:spPr>
        <p:txBody>
          <a:bodyPr wrap="square" rtlCol="0">
            <a:spAutoFit/>
          </a:bodyPr>
          <a:lstStyle/>
          <a:p>
            <a:pPr marL="285750" lvl="0" indent="-285750">
              <a:buFont typeface="Arial" panose="020B0604020202020204" pitchFamily="34" charset="0"/>
              <a:buChar char="•"/>
            </a:pPr>
            <a:r>
              <a:rPr lang="ru-RU" dirty="0"/>
              <a:t>Трудовой кодекс </a:t>
            </a:r>
          </a:p>
          <a:p>
            <a:pPr marL="285750" lvl="0" indent="-285750">
              <a:buFont typeface="Arial" panose="020B0604020202020204" pitchFamily="34" charset="0"/>
              <a:buChar char="•"/>
            </a:pPr>
            <a:r>
              <a:rPr lang="ru-RU" dirty="0"/>
              <a:t>Федеральный закон от 24.07.1998 N 125-ФЗ «Об обязательном социальном страховании от несчастных случаев на производстве и профессиональных заболеваний».</a:t>
            </a:r>
          </a:p>
          <a:p>
            <a:pPr marL="285750" lvl="0" indent="-285750">
              <a:buFont typeface="Arial" panose="020B0604020202020204" pitchFamily="34" charset="0"/>
              <a:buChar char="•"/>
            </a:pPr>
            <a:r>
              <a:rPr lang="ru-RU" dirty="0"/>
              <a:t>Федеральный закон от 12.01.1996 N 10-ФЗ «О профессиональных союзах, их правах и гарантиях деятельности»</a:t>
            </a:r>
          </a:p>
          <a:p>
            <a:pPr marL="285750" lvl="0" indent="-285750">
              <a:buFont typeface="Arial" panose="020B0604020202020204" pitchFamily="34" charset="0"/>
              <a:buChar char="•"/>
            </a:pPr>
            <a:r>
              <a:rPr lang="ru-RU" dirty="0"/>
              <a:t>Федеральный закон «О социальной защите инвалидов в Российской Федерации» от 24.11.1995 N 181-ФЗ</a:t>
            </a:r>
          </a:p>
          <a:p>
            <a:pPr marL="285750" lvl="0" indent="-285750">
              <a:buFont typeface="Arial" panose="020B0604020202020204" pitchFamily="34" charset="0"/>
              <a:buChar char="•"/>
            </a:pPr>
            <a:r>
              <a:rPr lang="ru-RU" dirty="0"/>
              <a:t>Закон РФ от 19.04.1991 N 1032-1 «О занятости населения в Российской Федерации» </a:t>
            </a:r>
          </a:p>
          <a:p>
            <a:pPr marL="285750" lvl="0" indent="-285750">
              <a:buFont typeface="Arial" panose="020B0604020202020204" pitchFamily="34" charset="0"/>
              <a:buChar char="•"/>
            </a:pPr>
            <a:r>
              <a:rPr lang="ru-RU" dirty="0"/>
              <a:t>Постановление Пленума Верховного Суда РФ от 17.03.2004 N 2 «О применении судами Российской Федерации Трудового кодекса Российской Федерации».</a:t>
            </a:r>
          </a:p>
          <a:p>
            <a:pPr marL="285750" lvl="0" indent="-285750">
              <a:buFont typeface="Arial" panose="020B0604020202020204" pitchFamily="34" charset="0"/>
              <a:buChar char="•"/>
            </a:pPr>
            <a:r>
              <a:rPr lang="ru-RU" dirty="0"/>
              <a:t>Постановление Правительства РФ от 06.06.2013 N 482 «О продолжительности ежегодного дополнительного оплачиваемого отпуска за работу с вредными и (или) опасными условиями труда, предоставляемого отдельным категориям работников»</a:t>
            </a:r>
          </a:p>
          <a:p>
            <a:pPr marL="285750" lvl="0" indent="-285750">
              <a:buFont typeface="Arial" panose="020B0604020202020204" pitchFamily="34" charset="0"/>
              <a:buChar char="•"/>
            </a:pPr>
            <a:r>
              <a:rPr lang="ru-RU" dirty="0"/>
              <a:t>Приказ Минздрава России от 20.05.2022 N 342н "Об утверждении порядка прохождения обязательного психиатрического освидетельствования работниками, осуществляющими отдельные виды деятельности, его периодичности, а также видов деятельности, при осуществлении которых проводится психиатрическое освидетельствование"</a:t>
            </a:r>
          </a:p>
          <a:p>
            <a:pPr marL="285750" indent="-285750">
              <a:buFontTx/>
              <a:buChar char="-"/>
            </a:pPr>
            <a:endParaRPr lang="ru-RU" b="1" u="sng" dirty="0"/>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Приложения к вебинару:</a:t>
            </a:r>
          </a:p>
          <a:p>
            <a:endParaRPr lang="ru-RU" sz="2800" dirty="0"/>
          </a:p>
        </p:txBody>
      </p:sp>
    </p:spTree>
    <p:extLst>
      <p:ext uri="{BB962C8B-B14F-4D97-AF65-F5344CB8AC3E}">
        <p14:creationId xmlns:p14="http://schemas.microsoft.com/office/powerpoint/2010/main" val="182711909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505589"/>
            <a:ext cx="2465408" cy="472672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1469904" y="1243719"/>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465407" y="1379862"/>
            <a:ext cx="9653285" cy="1754326"/>
          </a:xfrm>
          <a:prstGeom prst="rect">
            <a:avLst/>
          </a:prstGeom>
          <a:noFill/>
        </p:spPr>
        <p:txBody>
          <a:bodyPr wrap="square" rtlCol="0">
            <a:spAutoFit/>
          </a:bodyPr>
          <a:lstStyle/>
          <a:p>
            <a:pPr marL="285750" lvl="0" indent="-285750">
              <a:buFont typeface="Arial" panose="020B0604020202020204" pitchFamily="34" charset="0"/>
              <a:buChar char="•"/>
            </a:pPr>
            <a:endParaRPr lang="ru-RU" dirty="0"/>
          </a:p>
          <a:p>
            <a:pPr marL="285750" indent="-285750">
              <a:buFontTx/>
              <a:buChar char="-"/>
            </a:pPr>
            <a:r>
              <a:rPr lang="ru-RU" dirty="0"/>
              <a:t>Судебная практика имеет ссылки, например У-011, на соответствующее решение в полном объеме</a:t>
            </a:r>
          </a:p>
          <a:p>
            <a:pPr marL="285750" indent="-285750">
              <a:buFontTx/>
              <a:buChar char="-"/>
            </a:pPr>
            <a:endParaRPr lang="ru-RU" dirty="0"/>
          </a:p>
          <a:p>
            <a:pPr marL="285750" indent="-285750">
              <a:buFontTx/>
              <a:buChar char="-"/>
            </a:pPr>
            <a:r>
              <a:rPr lang="ru-RU" dirty="0"/>
              <a:t>Шаблоны документы (использованы предложенные формы из правой системы), расположены в хронологическом порядке</a:t>
            </a:r>
          </a:p>
        </p:txBody>
      </p:sp>
      <p:sp>
        <p:nvSpPr>
          <p:cNvPr id="12" name="TextBox 11">
            <a:extLst>
              <a:ext uri="{FF2B5EF4-FFF2-40B4-BE49-F238E27FC236}">
                <a16:creationId xmlns:a16="http://schemas.microsoft.com/office/drawing/2014/main" id="{87AFCF03-0F50-4910-9442-47434B8C9FBB}"/>
              </a:ext>
            </a:extLst>
          </p:cNvPr>
          <p:cNvSpPr txBox="1"/>
          <p:nvPr/>
        </p:nvSpPr>
        <p:spPr>
          <a:xfrm>
            <a:off x="2621666" y="399825"/>
            <a:ext cx="9340769" cy="954107"/>
          </a:xfrm>
          <a:prstGeom prst="rect">
            <a:avLst/>
          </a:prstGeom>
          <a:noFill/>
        </p:spPr>
        <p:txBody>
          <a:bodyPr wrap="square" rtlCol="0">
            <a:spAutoFit/>
          </a:bodyPr>
          <a:lstStyle/>
          <a:p>
            <a:r>
              <a:rPr lang="ru-RU" sz="2800" dirty="0"/>
              <a:t>Приложения к вебинару:</a:t>
            </a:r>
          </a:p>
          <a:p>
            <a:endParaRPr lang="ru-RU" sz="2800" dirty="0"/>
          </a:p>
        </p:txBody>
      </p:sp>
    </p:spTree>
    <p:extLst>
      <p:ext uri="{BB962C8B-B14F-4D97-AF65-F5344CB8AC3E}">
        <p14:creationId xmlns:p14="http://schemas.microsoft.com/office/powerpoint/2010/main" val="37876651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ABE1DF5-ECAF-44D2-B914-C47ECCC1F050}"/>
              </a:ext>
            </a:extLst>
          </p:cNvPr>
          <p:cNvSpPr/>
          <p:nvPr/>
        </p:nvSpPr>
        <p:spPr>
          <a:xfrm>
            <a:off x="0" y="0"/>
            <a:ext cx="6649544" cy="2319988"/>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i="1" dirty="0">
                <a:effectLst>
                  <a:outerShdw blurRad="38100" dist="38100" dir="2700000" algn="tl">
                    <a:srgbClr val="000000">
                      <a:alpha val="43137"/>
                    </a:srgbClr>
                  </a:outerShdw>
                </a:effectLst>
              </a:rPr>
              <a:t>Благодарю за внимание</a:t>
            </a:r>
          </a:p>
          <a:p>
            <a:pPr algn="ctr"/>
            <a:endParaRPr lang="ru-RU" dirty="0"/>
          </a:p>
          <a:p>
            <a:pPr algn="ctr"/>
            <a:endParaRPr lang="ru-RU" dirty="0"/>
          </a:p>
        </p:txBody>
      </p:sp>
      <p:cxnSp>
        <p:nvCxnSpPr>
          <p:cNvPr id="8" name="Прямая соединительная линия 7">
            <a:extLst>
              <a:ext uri="{FF2B5EF4-FFF2-40B4-BE49-F238E27FC236}">
                <a16:creationId xmlns:a16="http://schemas.microsoft.com/office/drawing/2014/main" id="{632A7296-4904-4052-BEEB-D7131A71B4BF}"/>
              </a:ext>
            </a:extLst>
          </p:cNvPr>
          <p:cNvCxnSpPr>
            <a:cxnSpLocks/>
          </p:cNvCxnSpPr>
          <p:nvPr/>
        </p:nvCxnSpPr>
        <p:spPr>
          <a:xfrm>
            <a:off x="2920480" y="1398113"/>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49B037EC-422A-46C3-AACB-65F000ADF5DB}"/>
              </a:ext>
            </a:extLst>
          </p:cNvPr>
          <p:cNvSpPr txBox="1"/>
          <p:nvPr/>
        </p:nvSpPr>
        <p:spPr>
          <a:xfrm>
            <a:off x="2920480" y="2851030"/>
            <a:ext cx="7856377" cy="523220"/>
          </a:xfrm>
          <a:prstGeom prst="rect">
            <a:avLst/>
          </a:prstGeom>
          <a:noFill/>
        </p:spPr>
        <p:txBody>
          <a:bodyPr wrap="square" rtlCol="0">
            <a:spAutoFit/>
          </a:bodyPr>
          <a:lstStyle/>
          <a:p>
            <a:r>
              <a:rPr lang="ru-RU" sz="2800" dirty="0">
                <a:solidFill>
                  <a:schemeClr val="accent2"/>
                </a:solidFill>
              </a:rPr>
              <a:t> </a:t>
            </a:r>
          </a:p>
        </p:txBody>
      </p:sp>
      <p:cxnSp>
        <p:nvCxnSpPr>
          <p:cNvPr id="11" name="Прямая соединительная линия 10">
            <a:extLst>
              <a:ext uri="{FF2B5EF4-FFF2-40B4-BE49-F238E27FC236}">
                <a16:creationId xmlns:a16="http://schemas.microsoft.com/office/drawing/2014/main" id="{084EC441-E0A0-4E46-897B-08B2DBB98B0E}"/>
              </a:ext>
            </a:extLst>
          </p:cNvPr>
          <p:cNvCxnSpPr>
            <a:cxnSpLocks/>
          </p:cNvCxnSpPr>
          <p:nvPr/>
        </p:nvCxnSpPr>
        <p:spPr>
          <a:xfrm>
            <a:off x="2920480" y="5545216"/>
            <a:ext cx="7856377" cy="0"/>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87AFCF03-0F50-4910-9442-47434B8C9FBB}"/>
              </a:ext>
            </a:extLst>
          </p:cNvPr>
          <p:cNvSpPr txBox="1"/>
          <p:nvPr/>
        </p:nvSpPr>
        <p:spPr>
          <a:xfrm>
            <a:off x="637591" y="1678497"/>
            <a:ext cx="6125347" cy="523220"/>
          </a:xfrm>
          <a:prstGeom prst="rect">
            <a:avLst/>
          </a:prstGeom>
          <a:noFill/>
        </p:spPr>
        <p:txBody>
          <a:bodyPr wrap="square" rtlCol="0">
            <a:spAutoFit/>
          </a:bodyPr>
          <a:lstStyle/>
          <a:p>
            <a:r>
              <a:rPr lang="ru-RU" sz="2800" b="1" i="1" dirty="0">
                <a:solidFill>
                  <a:schemeClr val="bg1"/>
                </a:solidFill>
                <a:effectLst>
                  <a:outerShdw blurRad="38100" dist="38100" dir="2700000" algn="tl">
                    <a:srgbClr val="000000">
                      <a:alpha val="43137"/>
                    </a:srgbClr>
                  </a:outerShdw>
                </a:effectLst>
              </a:rPr>
              <a:t>Адвокат Гриценко Ирина Юрьевна </a:t>
            </a:r>
          </a:p>
        </p:txBody>
      </p:sp>
      <p:sp>
        <p:nvSpPr>
          <p:cNvPr id="9" name="Прямоугольник 8">
            <a:extLst>
              <a:ext uri="{FF2B5EF4-FFF2-40B4-BE49-F238E27FC236}">
                <a16:creationId xmlns:a16="http://schemas.microsoft.com/office/drawing/2014/main" id="{6FA9E96A-AA70-4DA7-AFB6-C0E2CCC41F9E}"/>
              </a:ext>
            </a:extLst>
          </p:cNvPr>
          <p:cNvSpPr/>
          <p:nvPr/>
        </p:nvSpPr>
        <p:spPr>
          <a:xfrm>
            <a:off x="3135124" y="2543080"/>
            <a:ext cx="7427088" cy="2246769"/>
          </a:xfrm>
          <a:prstGeom prst="rect">
            <a:avLst/>
          </a:prstGeom>
        </p:spPr>
        <p:txBody>
          <a:bodyPr wrap="square">
            <a:spAutoFit/>
          </a:bodyPr>
          <a:lstStyle/>
          <a:p>
            <a:r>
              <a:rPr lang="ru-RU" sz="2800" dirty="0"/>
              <a:t>Телефон: 8 (925) 505-04-01</a:t>
            </a:r>
          </a:p>
          <a:p>
            <a:endParaRPr lang="ru-RU" sz="2800" dirty="0"/>
          </a:p>
          <a:p>
            <a:r>
              <a:rPr lang="ru-RU" sz="2800" dirty="0"/>
              <a:t>Эл. Адрес: </a:t>
            </a:r>
            <a:r>
              <a:rPr lang="en-US" sz="2800" dirty="0"/>
              <a:t>znaypravo.msk@yandex.ru</a:t>
            </a:r>
            <a:endParaRPr lang="ru-RU" sz="2800" dirty="0"/>
          </a:p>
          <a:p>
            <a:endParaRPr lang="ru-RU" sz="2800" dirty="0"/>
          </a:p>
          <a:p>
            <a:r>
              <a:rPr lang="ru-RU" sz="2800" dirty="0"/>
              <a:t>Телеграм канал: </a:t>
            </a:r>
            <a:r>
              <a:rPr lang="en-US" sz="2800" dirty="0"/>
              <a:t>https://t.me/medicpravo</a:t>
            </a:r>
            <a:endParaRPr lang="ru-RU" sz="2800" dirty="0"/>
          </a:p>
        </p:txBody>
      </p:sp>
      <p:pic>
        <p:nvPicPr>
          <p:cNvPr id="5" name="Рисунок 4">
            <a:extLst>
              <a:ext uri="{FF2B5EF4-FFF2-40B4-BE49-F238E27FC236}">
                <a16:creationId xmlns:a16="http://schemas.microsoft.com/office/drawing/2014/main" id="{C92DEBF4-56BB-4D91-B885-0FCF889612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007" y="2553628"/>
            <a:ext cx="2379562" cy="2379562"/>
          </a:xfrm>
          <a:prstGeom prst="rect">
            <a:avLst/>
          </a:prstGeom>
        </p:spPr>
      </p:pic>
    </p:spTree>
    <p:extLst>
      <p:ext uri="{BB962C8B-B14F-4D97-AF65-F5344CB8AC3E}">
        <p14:creationId xmlns:p14="http://schemas.microsoft.com/office/powerpoint/2010/main" val="300714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AC7F6AFF-8014-4BCF-B548-126042C138EC}"/>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401132" y="408422"/>
            <a:ext cx="7573293" cy="4857266"/>
          </a:xfrm>
          <a:prstGeom prst="rect">
            <a:avLst/>
          </a:prstGeom>
        </p:spPr>
      </p:pic>
      <p:sp>
        <p:nvSpPr>
          <p:cNvPr id="2" name="Прямоугольник 1">
            <a:extLst>
              <a:ext uri="{FF2B5EF4-FFF2-40B4-BE49-F238E27FC236}">
                <a16:creationId xmlns:a16="http://schemas.microsoft.com/office/drawing/2014/main" id="{572D523A-4CC5-4135-B22E-1779EA66FF1F}"/>
              </a:ext>
            </a:extLst>
          </p:cNvPr>
          <p:cNvSpPr/>
          <p:nvPr/>
        </p:nvSpPr>
        <p:spPr>
          <a:xfrm>
            <a:off x="4155232" y="5265689"/>
            <a:ext cx="3881535" cy="1365396"/>
          </a:xfrm>
          <a:prstGeom prst="rect">
            <a:avLst/>
          </a:prstGeom>
          <a:solidFill>
            <a:srgbClr val="EE86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a:extLst>
              <a:ext uri="{FF2B5EF4-FFF2-40B4-BE49-F238E27FC236}">
                <a16:creationId xmlns:a16="http://schemas.microsoft.com/office/drawing/2014/main" id="{6890CE35-71FC-47EC-AAA3-42056415BA9C}"/>
              </a:ext>
            </a:extLst>
          </p:cNvPr>
          <p:cNvSpPr txBox="1"/>
          <p:nvPr/>
        </p:nvSpPr>
        <p:spPr>
          <a:xfrm>
            <a:off x="4520681" y="5625221"/>
            <a:ext cx="3592285" cy="646331"/>
          </a:xfrm>
          <a:prstGeom prst="rect">
            <a:avLst/>
          </a:prstGeom>
          <a:noFill/>
        </p:spPr>
        <p:txBody>
          <a:bodyPr wrap="square" rtlCol="0">
            <a:spAutoFit/>
          </a:bodyPr>
          <a:lstStyle/>
          <a:p>
            <a:pPr algn="ctr"/>
            <a:r>
              <a:rPr lang="ru-RU" dirty="0">
                <a:solidFill>
                  <a:schemeClr val="bg1"/>
                </a:solidFill>
              </a:rPr>
              <a:t>Расторжение трудового договора по инициативе работодателя</a:t>
            </a:r>
          </a:p>
        </p:txBody>
      </p:sp>
    </p:spTree>
    <p:extLst>
      <p:ext uri="{BB962C8B-B14F-4D97-AF65-F5344CB8AC3E}">
        <p14:creationId xmlns:p14="http://schemas.microsoft.com/office/powerpoint/2010/main" val="37470471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TotalTime>
  <Words>9572</Words>
  <Application>Microsoft Office PowerPoint</Application>
  <PresentationFormat>Широкоэкранный</PresentationFormat>
  <Paragraphs>692</Paragraphs>
  <Slides>89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89</vt:i4>
      </vt:variant>
    </vt:vector>
  </HeadingPairs>
  <TitlesOfParts>
    <vt:vector size="93"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a.vvozvv@gmail.com</dc:creator>
  <cp:lastModifiedBy>a.vvozvv@gmail.com</cp:lastModifiedBy>
  <cp:revision>66</cp:revision>
  <dcterms:created xsi:type="dcterms:W3CDTF">2023-07-20T16:21:26Z</dcterms:created>
  <dcterms:modified xsi:type="dcterms:W3CDTF">2023-07-22T09:50:20Z</dcterms:modified>
</cp:coreProperties>
</file>